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chivo Black" panose="020B0604020202020204" charset="0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Bold" panose="020B0806030504020204" pitchFamily="3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1.pn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sv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2.sv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1.png"/><Relationship Id="rId5" Type="http://schemas.openxmlformats.org/officeDocument/2006/relationships/image" Target="../media/image66.png"/><Relationship Id="rId10" Type="http://schemas.openxmlformats.org/officeDocument/2006/relationships/image" Target="../media/image28.svg"/><Relationship Id="rId4" Type="http://schemas.openxmlformats.org/officeDocument/2006/relationships/image" Target="../media/image65.sv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sv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51.svg"/><Relationship Id="rId4" Type="http://schemas.openxmlformats.org/officeDocument/2006/relationships/image" Target="../media/image72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44.png"/><Relationship Id="rId7" Type="http://schemas.openxmlformats.org/officeDocument/2006/relationships/image" Target="../media/image86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.sv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720" y="9523303"/>
            <a:ext cx="1810670" cy="618920"/>
          </a:xfrm>
          <a:custGeom>
            <a:avLst/>
            <a:gdLst/>
            <a:ahLst/>
            <a:cxnLst/>
            <a:rect l="l" t="t" r="r" b="b"/>
            <a:pathLst>
              <a:path w="1810670" h="618920">
                <a:moveTo>
                  <a:pt x="0" y="0"/>
                </a:moveTo>
                <a:lnTo>
                  <a:pt x="1810671" y="0"/>
                </a:lnTo>
                <a:lnTo>
                  <a:pt x="1810671" y="618920"/>
                </a:lnTo>
                <a:lnTo>
                  <a:pt x="0" y="618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53965" y="142019"/>
            <a:ext cx="1810670" cy="618920"/>
          </a:xfrm>
          <a:custGeom>
            <a:avLst/>
            <a:gdLst/>
            <a:ahLst/>
            <a:cxnLst/>
            <a:rect l="l" t="t" r="r" b="b"/>
            <a:pathLst>
              <a:path w="1810670" h="618920">
                <a:moveTo>
                  <a:pt x="0" y="0"/>
                </a:moveTo>
                <a:lnTo>
                  <a:pt x="1810670" y="0"/>
                </a:lnTo>
                <a:lnTo>
                  <a:pt x="1810670" y="618920"/>
                </a:lnTo>
                <a:lnTo>
                  <a:pt x="0" y="618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64900" y="3901229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29604" y="336341"/>
            <a:ext cx="13109153" cy="334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6"/>
              </a:lnSpc>
            </a:pPr>
            <a:r>
              <a:rPr lang="en-US" sz="5800" spc="116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QUEST FOR LEGITIMACY IN DIGITAL DISRUPTION: THE CASE OF UBER (A)</a:t>
            </a:r>
          </a:p>
          <a:p>
            <a:pPr algn="ctr">
              <a:lnSpc>
                <a:spcPts val="5220"/>
              </a:lnSpc>
            </a:pPr>
            <a:endParaRPr lang="en-US" sz="5800" spc="116">
              <a:solidFill>
                <a:srgbClr val="F6E7D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89424" y="2916947"/>
            <a:ext cx="13109153" cy="35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2765" b="1" spc="13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EXPLORING UBER'S GROWTH, CHALLENGES, AND FUTURE STRATEGIES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-665091" y="-1845972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18661" y="3533600"/>
            <a:ext cx="11795195" cy="6464893"/>
          </a:xfrm>
          <a:custGeom>
            <a:avLst/>
            <a:gdLst/>
            <a:ahLst/>
            <a:cxnLst/>
            <a:rect l="l" t="t" r="r" b="b"/>
            <a:pathLst>
              <a:path w="11795195" h="6464893">
                <a:moveTo>
                  <a:pt x="0" y="0"/>
                </a:moveTo>
                <a:lnTo>
                  <a:pt x="11795195" y="0"/>
                </a:lnTo>
                <a:lnTo>
                  <a:pt x="11795195" y="6464892"/>
                </a:lnTo>
                <a:lnTo>
                  <a:pt x="0" y="6464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01" t="-7544" r="-2601" b="-42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277027" y="7518400"/>
            <a:ext cx="418040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0"/>
              </a:lnSpc>
            </a:pPr>
            <a:r>
              <a:rPr lang="en-US" sz="1800" b="1" spc="36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Presented By: GROUP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8006504"/>
            <a:ext cx="3718661" cy="55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9"/>
              </a:lnSpc>
            </a:pPr>
            <a:r>
              <a:rPr lang="en-US" sz="1761" b="1" spc="8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Swathi Manjunatha</a:t>
            </a:r>
          </a:p>
          <a:p>
            <a:pPr marL="0" lvl="0" indent="0" algn="ctr">
              <a:lnSpc>
                <a:spcPts val="2289"/>
              </a:lnSpc>
              <a:spcBef>
                <a:spcPct val="0"/>
              </a:spcBef>
            </a:pPr>
            <a:r>
              <a:rPr lang="en-US" sz="1761" b="1" spc="8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Hariharan Sachidanandam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5875" y="8829777"/>
            <a:ext cx="1810670" cy="618920"/>
          </a:xfrm>
          <a:custGeom>
            <a:avLst/>
            <a:gdLst/>
            <a:ahLst/>
            <a:cxnLst/>
            <a:rect l="l" t="t" r="r" b="b"/>
            <a:pathLst>
              <a:path w="1810670" h="618920">
                <a:moveTo>
                  <a:pt x="0" y="0"/>
                </a:moveTo>
                <a:lnTo>
                  <a:pt x="1810670" y="0"/>
                </a:lnTo>
                <a:lnTo>
                  <a:pt x="1810670" y="618921"/>
                </a:lnTo>
                <a:lnTo>
                  <a:pt x="0" y="6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321653" y="-2107400"/>
            <a:ext cx="3875294" cy="3776650"/>
          </a:xfrm>
          <a:custGeom>
            <a:avLst/>
            <a:gdLst/>
            <a:ahLst/>
            <a:cxnLst/>
            <a:rect l="l" t="t" r="r" b="b"/>
            <a:pathLst>
              <a:path w="3875294" h="3776650">
                <a:moveTo>
                  <a:pt x="0" y="0"/>
                </a:moveTo>
                <a:lnTo>
                  <a:pt x="3875294" y="0"/>
                </a:lnTo>
                <a:lnTo>
                  <a:pt x="3875294" y="3776650"/>
                </a:lnTo>
                <a:lnTo>
                  <a:pt x="0" y="3776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7735" y="6356079"/>
            <a:ext cx="8115300" cy="4057349"/>
          </a:xfrm>
          <a:custGeom>
            <a:avLst/>
            <a:gdLst/>
            <a:ahLst/>
            <a:cxnLst/>
            <a:rect l="l" t="t" r="r" b="b"/>
            <a:pathLst>
              <a:path w="8115300" h="4057349">
                <a:moveTo>
                  <a:pt x="0" y="0"/>
                </a:moveTo>
                <a:lnTo>
                  <a:pt x="8115300" y="0"/>
                </a:lnTo>
                <a:lnTo>
                  <a:pt x="8115300" y="4057349"/>
                </a:lnTo>
                <a:lnTo>
                  <a:pt x="0" y="4057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1" r="-161" b="-1161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8234" y="1253845"/>
            <a:ext cx="859001" cy="830010"/>
          </a:xfrm>
          <a:custGeom>
            <a:avLst/>
            <a:gdLst/>
            <a:ahLst/>
            <a:cxnLst/>
            <a:rect l="l" t="t" r="r" b="b"/>
            <a:pathLst>
              <a:path w="859001" h="830010">
                <a:moveTo>
                  <a:pt x="0" y="0"/>
                </a:moveTo>
                <a:lnTo>
                  <a:pt x="859001" y="0"/>
                </a:lnTo>
                <a:lnTo>
                  <a:pt x="859001" y="830010"/>
                </a:lnTo>
                <a:lnTo>
                  <a:pt x="0" y="830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4047" y="3890917"/>
            <a:ext cx="727375" cy="727375"/>
          </a:xfrm>
          <a:custGeom>
            <a:avLst/>
            <a:gdLst/>
            <a:ahLst/>
            <a:cxnLst/>
            <a:rect l="l" t="t" r="r" b="b"/>
            <a:pathLst>
              <a:path w="727375" h="727375">
                <a:moveTo>
                  <a:pt x="0" y="0"/>
                </a:moveTo>
                <a:lnTo>
                  <a:pt x="727375" y="0"/>
                </a:lnTo>
                <a:lnTo>
                  <a:pt x="727375" y="727375"/>
                </a:lnTo>
                <a:lnTo>
                  <a:pt x="0" y="7273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34945" y="1247869"/>
            <a:ext cx="821320" cy="818240"/>
          </a:xfrm>
          <a:custGeom>
            <a:avLst/>
            <a:gdLst/>
            <a:ahLst/>
            <a:cxnLst/>
            <a:rect l="l" t="t" r="r" b="b"/>
            <a:pathLst>
              <a:path w="821320" h="818240">
                <a:moveTo>
                  <a:pt x="0" y="0"/>
                </a:moveTo>
                <a:lnTo>
                  <a:pt x="821320" y="0"/>
                </a:lnTo>
                <a:lnTo>
                  <a:pt x="821320" y="818240"/>
                </a:lnTo>
                <a:lnTo>
                  <a:pt x="0" y="818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34945" y="4289154"/>
            <a:ext cx="702406" cy="770816"/>
          </a:xfrm>
          <a:custGeom>
            <a:avLst/>
            <a:gdLst/>
            <a:ahLst/>
            <a:cxnLst/>
            <a:rect l="l" t="t" r="r" b="b"/>
            <a:pathLst>
              <a:path w="702406" h="770816">
                <a:moveTo>
                  <a:pt x="0" y="0"/>
                </a:moveTo>
                <a:lnTo>
                  <a:pt x="702406" y="0"/>
                </a:lnTo>
                <a:lnTo>
                  <a:pt x="702406" y="770816"/>
                </a:lnTo>
                <a:lnTo>
                  <a:pt x="0" y="7708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06984" y="7144501"/>
            <a:ext cx="623631" cy="623631"/>
          </a:xfrm>
          <a:custGeom>
            <a:avLst/>
            <a:gdLst/>
            <a:ahLst/>
            <a:cxnLst/>
            <a:rect l="l" t="t" r="r" b="b"/>
            <a:pathLst>
              <a:path w="623631" h="623631">
                <a:moveTo>
                  <a:pt x="0" y="0"/>
                </a:moveTo>
                <a:lnTo>
                  <a:pt x="623632" y="0"/>
                </a:lnTo>
                <a:lnTo>
                  <a:pt x="623632" y="623631"/>
                </a:lnTo>
                <a:lnTo>
                  <a:pt x="0" y="6236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84134" y="1509022"/>
            <a:ext cx="62735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7"/>
              </a:lnSpc>
              <a:spcBef>
                <a:spcPct val="0"/>
              </a:spcBef>
            </a:pPr>
            <a:r>
              <a:rPr lang="en-US" sz="2773" b="1" spc="13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REGULATORY CONTRAVENTIONS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9460" y="323448"/>
            <a:ext cx="10523562" cy="69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9"/>
              </a:lnSpc>
            </a:pPr>
            <a:r>
              <a:rPr lang="en-US" sz="5129" spc="102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REGULATORY CHALLENGES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4134" y="4070079"/>
            <a:ext cx="635568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 spc="144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TAXI UNION PROTESTS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3327" y="4620709"/>
            <a:ext cx="8344115" cy="1443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920" lvl="1" indent="-220460" algn="just">
              <a:lnSpc>
                <a:spcPts val="2859"/>
              </a:lnSpc>
              <a:buFont typeface="Arial"/>
              <a:buChar char="•"/>
            </a:pPr>
            <a:r>
              <a:rPr lang="en-US" sz="2042" spc="4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Taxi unions claim Uber unfairly competes by:</a:t>
            </a:r>
          </a:p>
          <a:p>
            <a:pPr marL="881840" lvl="2" indent="-293947" algn="just">
              <a:lnSpc>
                <a:spcPts val="2859"/>
              </a:lnSpc>
              <a:buFont typeface="Arial"/>
              <a:buChar char="⚬"/>
            </a:pPr>
            <a:r>
              <a:rPr lang="en-US" sz="2042" spc="4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Skipping licensing rules and medallion fees.</a:t>
            </a:r>
          </a:p>
          <a:p>
            <a:pPr marL="881840" lvl="2" indent="-293947" algn="just">
              <a:lnSpc>
                <a:spcPts val="2859"/>
              </a:lnSpc>
              <a:buFont typeface="Arial"/>
              <a:buChar char="⚬"/>
            </a:pPr>
            <a:r>
              <a:rPr lang="en-US" sz="2042" spc="4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Disrupting fair competition for traditional taxis.</a:t>
            </a:r>
          </a:p>
          <a:p>
            <a:pPr algn="just">
              <a:lnSpc>
                <a:spcPts val="2859"/>
              </a:lnSpc>
            </a:pPr>
            <a:r>
              <a:rPr lang="en-US" sz="2042" spc="4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Large-scale protests by taxi drivers occurred in London and Berlin.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3022" y="1378989"/>
            <a:ext cx="635568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 spc="144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ANTITRUST CONCERNS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18800" y="2132784"/>
            <a:ext cx="7886942" cy="175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8742" lvl="1" indent="-219371" algn="l">
              <a:lnSpc>
                <a:spcPts val="2845"/>
              </a:lnSpc>
              <a:buFont typeface="Arial"/>
              <a:buChar char="•"/>
            </a:pPr>
            <a:r>
              <a:rPr lang="en-US" sz="2032" spc="4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Uber faced antitrust allegations for disrupting taxi markets.</a:t>
            </a:r>
          </a:p>
          <a:p>
            <a:pPr marL="438742" lvl="1" indent="-219371" algn="l">
              <a:lnSpc>
                <a:spcPts val="2845"/>
              </a:lnSpc>
              <a:buFont typeface="Arial"/>
              <a:buChar char="•"/>
            </a:pPr>
            <a:r>
              <a:rPr lang="en-US" sz="2032" spc="4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Traditional companies accused Uber of predatory pricing to eliminate competition.</a:t>
            </a:r>
          </a:p>
          <a:p>
            <a:pPr marL="438742" lvl="1" indent="-219371" algn="l">
              <a:lnSpc>
                <a:spcPts val="2845"/>
              </a:lnSpc>
              <a:buFont typeface="Arial"/>
              <a:buChar char="•"/>
            </a:pPr>
            <a:r>
              <a:rPr lang="en-US" sz="2032" spc="4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California's Public Utilities Commission expressed concerns about Uber's pricing impact on traditional taxis.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7735" y="2006910"/>
            <a:ext cx="8506195" cy="150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5193" lvl="1" indent="-232596" algn="l">
              <a:lnSpc>
                <a:spcPts val="3016"/>
              </a:lnSpc>
              <a:buFont typeface="Arial"/>
              <a:buChar char="•"/>
            </a:pPr>
            <a:r>
              <a:rPr lang="en-US" sz="2154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Early protests from regulators and taxi associations due to:</a:t>
            </a:r>
          </a:p>
          <a:p>
            <a:pPr marL="930385" lvl="2" indent="-310128" algn="l">
              <a:lnSpc>
                <a:spcPts val="3016"/>
              </a:lnSpc>
              <a:buFont typeface="Arial"/>
              <a:buChar char="⚬"/>
            </a:pPr>
            <a:r>
              <a:rPr lang="en-US" sz="2154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Inadequate driver background checks and training</a:t>
            </a:r>
          </a:p>
          <a:p>
            <a:pPr marL="930385" lvl="2" indent="-310128" algn="l">
              <a:lnSpc>
                <a:spcPts val="3016"/>
              </a:lnSpc>
              <a:buFont typeface="Arial"/>
              <a:buChar char="⚬"/>
            </a:pPr>
            <a:r>
              <a:rPr lang="en-US" sz="2154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Lack of vehicle inspections and proper insurance</a:t>
            </a:r>
          </a:p>
          <a:p>
            <a:pPr algn="l">
              <a:lnSpc>
                <a:spcPts val="3016"/>
              </a:lnSpc>
            </a:pPr>
            <a:r>
              <a:rPr lang="en-US" sz="2154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Bans or severe restrictions in cities like Paris, Berlin, and 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33022" y="4508229"/>
            <a:ext cx="635568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 spc="144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OUTDATED REGULATIONS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60384" y="5213285"/>
            <a:ext cx="8532938" cy="140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709" lvl="1" indent="-217354" algn="l">
              <a:lnSpc>
                <a:spcPts val="2818"/>
              </a:lnSpc>
              <a:buFont typeface="Arial"/>
              <a:buChar char="•"/>
            </a:pPr>
            <a:r>
              <a:rPr lang="en-US" sz="2013" spc="4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Uber challenged outdated taxi regulations that stifled innovation.</a:t>
            </a:r>
          </a:p>
          <a:p>
            <a:pPr marL="434709" lvl="1" indent="-217354" algn="l">
              <a:lnSpc>
                <a:spcPts val="2818"/>
              </a:lnSpc>
              <a:buFont typeface="Arial"/>
              <a:buChar char="•"/>
            </a:pPr>
            <a:r>
              <a:rPr lang="en-US" sz="2013" spc="4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It argued existing laws didn't support tech-driven ride-sharing.</a:t>
            </a:r>
          </a:p>
          <a:p>
            <a:pPr marL="434709" lvl="1" indent="-217354" algn="l">
              <a:lnSpc>
                <a:spcPts val="2818"/>
              </a:lnSpc>
              <a:buFont typeface="Arial"/>
              <a:buChar char="•"/>
            </a:pPr>
            <a:r>
              <a:rPr lang="en-US" sz="2013" spc="4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Cities like Austin reevaluated their policies for ride-hailing services.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6148" y="7280104"/>
            <a:ext cx="772594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463" b="1" spc="123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LICENSING AND OPERATIONAL RESTRICTIONS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78022" y="7958632"/>
            <a:ext cx="8115300" cy="98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885" lvl="1" indent="-205442" algn="l">
              <a:lnSpc>
                <a:spcPts val="2664"/>
              </a:lnSpc>
              <a:buFont typeface="Arial"/>
              <a:buChar char="•"/>
            </a:pPr>
            <a:r>
              <a:rPr lang="en-US" sz="1903" spc="3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Cities have implemented laws restricting Uber drivers.</a:t>
            </a:r>
          </a:p>
          <a:p>
            <a:pPr marL="410885" lvl="1" indent="-205442" algn="l">
              <a:lnSpc>
                <a:spcPts val="2664"/>
              </a:lnSpc>
              <a:buFont typeface="Arial"/>
              <a:buChar char="•"/>
            </a:pPr>
            <a:r>
              <a:rPr lang="en-US" sz="1903" spc="3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Miami's fingerprinting requirement raised operational challenges.</a:t>
            </a:r>
          </a:p>
          <a:p>
            <a:pPr algn="l">
              <a:lnSpc>
                <a:spcPts val="2664"/>
              </a:lnSpc>
            </a:pPr>
            <a:r>
              <a:rPr lang="en-US" sz="1903" spc="3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Many areas initially banned Uber airport pickups and drop-offs.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r="-798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69933" y="316618"/>
            <a:ext cx="813871" cy="814889"/>
          </a:xfrm>
          <a:custGeom>
            <a:avLst/>
            <a:gdLst/>
            <a:ahLst/>
            <a:cxnLst/>
            <a:rect l="l" t="t" r="r" b="b"/>
            <a:pathLst>
              <a:path w="813871" h="814889">
                <a:moveTo>
                  <a:pt x="0" y="0"/>
                </a:moveTo>
                <a:lnTo>
                  <a:pt x="813871" y="0"/>
                </a:lnTo>
                <a:lnTo>
                  <a:pt x="813871" y="814890"/>
                </a:lnTo>
                <a:lnTo>
                  <a:pt x="0" y="81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54168" y="5204708"/>
            <a:ext cx="895158" cy="895158"/>
          </a:xfrm>
          <a:custGeom>
            <a:avLst/>
            <a:gdLst/>
            <a:ahLst/>
            <a:cxnLst/>
            <a:rect l="l" t="t" r="r" b="b"/>
            <a:pathLst>
              <a:path w="895158" h="895158">
                <a:moveTo>
                  <a:pt x="0" y="0"/>
                </a:moveTo>
                <a:lnTo>
                  <a:pt x="895158" y="0"/>
                </a:lnTo>
                <a:lnTo>
                  <a:pt x="895158" y="895158"/>
                </a:lnTo>
                <a:lnTo>
                  <a:pt x="0" y="895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81364" y="1252546"/>
            <a:ext cx="12709024" cy="1826922"/>
          </a:xfrm>
          <a:custGeom>
            <a:avLst/>
            <a:gdLst/>
            <a:ahLst/>
            <a:cxnLst/>
            <a:rect l="l" t="t" r="r" b="b"/>
            <a:pathLst>
              <a:path w="12709024" h="1826922">
                <a:moveTo>
                  <a:pt x="0" y="0"/>
                </a:moveTo>
                <a:lnTo>
                  <a:pt x="12709025" y="0"/>
                </a:lnTo>
                <a:lnTo>
                  <a:pt x="12709025" y="1826922"/>
                </a:lnTo>
                <a:lnTo>
                  <a:pt x="0" y="1826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24743" y="456790"/>
            <a:ext cx="9197835" cy="61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45" spc="9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MARKET ENTRY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0453" y="5393819"/>
            <a:ext cx="11264921" cy="551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sz="4092" spc="81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EVOLVING REGULATORY LANDSCAPE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164" y="3050503"/>
            <a:ext cx="6859460" cy="188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560" lvl="1" indent="-236280" algn="l">
              <a:lnSpc>
                <a:spcPts val="3064"/>
              </a:lnSpc>
              <a:buFont typeface="Arial"/>
              <a:buChar char="•"/>
            </a:pPr>
            <a:r>
              <a:rPr lang="en-US" sz="2188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Entered markets before regulations were established</a:t>
            </a:r>
          </a:p>
          <a:p>
            <a:pPr marL="472560" lvl="1" indent="-236280" algn="l">
              <a:lnSpc>
                <a:spcPts val="3064"/>
              </a:lnSpc>
              <a:buFont typeface="Arial"/>
              <a:buChar char="•"/>
            </a:pPr>
            <a:r>
              <a:rPr lang="en-US" sz="2188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Positioned itself as a tech platform, not a taxi service, to bypass strict licensing laws.</a:t>
            </a:r>
          </a:p>
          <a:p>
            <a:pPr algn="l">
              <a:lnSpc>
                <a:spcPts val="3064"/>
              </a:lnSpc>
            </a:pPr>
            <a:endParaRPr lang="en-US" sz="2188" spc="43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03070" y="7951650"/>
            <a:ext cx="4212075" cy="188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5657" lvl="1" indent="-232829" algn="l">
              <a:lnSpc>
                <a:spcPts val="3019"/>
              </a:lnSpc>
              <a:buFont typeface="Arial"/>
              <a:buChar char="•"/>
            </a:pPr>
            <a:r>
              <a:rPr lang="en-US" sz="2156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Initial resistance from regulators led to evolving laws accommodating ride-sharing platforms.</a:t>
            </a:r>
          </a:p>
          <a:p>
            <a:pPr algn="l">
              <a:lnSpc>
                <a:spcPts val="3019"/>
              </a:lnSpc>
            </a:pPr>
            <a:endParaRPr lang="en-US" sz="2156" spc="43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3108882" y="6233721"/>
            <a:ext cx="12453989" cy="1790261"/>
          </a:xfrm>
          <a:custGeom>
            <a:avLst/>
            <a:gdLst/>
            <a:ahLst/>
            <a:cxnLst/>
            <a:rect l="l" t="t" r="r" b="b"/>
            <a:pathLst>
              <a:path w="12453989" h="1790261">
                <a:moveTo>
                  <a:pt x="0" y="0"/>
                </a:moveTo>
                <a:lnTo>
                  <a:pt x="12453989" y="0"/>
                </a:lnTo>
                <a:lnTo>
                  <a:pt x="12453989" y="1790261"/>
                </a:lnTo>
                <a:lnTo>
                  <a:pt x="0" y="17902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01747" y="1655403"/>
            <a:ext cx="3237219" cy="62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656" b="1" spc="182">
                <a:solidFill>
                  <a:srgbClr val="F1490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EXPANDING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84081" y="1673183"/>
            <a:ext cx="2888158" cy="57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2"/>
              </a:lnSpc>
            </a:pPr>
            <a:r>
              <a:rPr lang="en-US" sz="3423" b="1" spc="171">
                <a:solidFill>
                  <a:srgbClr val="F1490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MOBILIZING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00964" y="1723983"/>
            <a:ext cx="2991246" cy="48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8"/>
              </a:lnSpc>
            </a:pPr>
            <a:r>
              <a:rPr lang="en-US" sz="2927" b="1" spc="146">
                <a:solidFill>
                  <a:srgbClr val="F1490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LEGAL TACTICS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67814" y="2791127"/>
            <a:ext cx="5109527" cy="188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9"/>
              </a:lnSpc>
            </a:pPr>
            <a:endParaRPr/>
          </a:p>
          <a:p>
            <a:pPr marL="465657" lvl="1" indent="-232829" algn="l">
              <a:lnSpc>
                <a:spcPts val="3019"/>
              </a:lnSpc>
              <a:buFont typeface="Arial"/>
              <a:buChar char="•"/>
            </a:pPr>
            <a:r>
              <a:rPr lang="en-US" sz="2156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Faced over 70 lawsuits globally in its first five years, using legal battles to challenge outdated laws.</a:t>
            </a:r>
          </a:p>
          <a:p>
            <a:pPr algn="l">
              <a:lnSpc>
                <a:spcPts val="3019"/>
              </a:lnSpc>
            </a:pPr>
            <a:endParaRPr lang="en-US" sz="2156" spc="43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33624" y="2772077"/>
            <a:ext cx="4389072" cy="188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9"/>
              </a:lnSpc>
            </a:pPr>
            <a:endParaRPr/>
          </a:p>
          <a:p>
            <a:pPr marL="465657" lvl="1" indent="-232829" algn="l">
              <a:lnSpc>
                <a:spcPts val="3019"/>
              </a:lnSpc>
              <a:buFont typeface="Arial"/>
              <a:buChar char="•"/>
            </a:pPr>
            <a:r>
              <a:rPr lang="en-US" sz="2156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Leveraged social media to mobilize public support </a:t>
            </a:r>
          </a:p>
          <a:p>
            <a:pPr algn="l">
              <a:lnSpc>
                <a:spcPts val="3019"/>
              </a:lnSpc>
            </a:pPr>
            <a:r>
              <a:rPr lang="en-US" sz="2156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</a:p>
          <a:p>
            <a:pPr algn="l">
              <a:lnSpc>
                <a:spcPts val="3019"/>
              </a:lnSpc>
            </a:pPr>
            <a:endParaRPr lang="en-US" sz="2156" spc="43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826367" y="6528488"/>
            <a:ext cx="3237219" cy="57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1"/>
              </a:lnSpc>
            </a:pPr>
            <a:r>
              <a:rPr lang="en-US" sz="3336" b="1" spc="166">
                <a:solidFill>
                  <a:srgbClr val="F1490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90819" y="6528488"/>
            <a:ext cx="3237219" cy="62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656" b="1" spc="182">
                <a:solidFill>
                  <a:srgbClr val="F1490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LOBBYING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25652" y="6528488"/>
            <a:ext cx="3237219" cy="62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656" b="1" spc="182">
                <a:solidFill>
                  <a:srgbClr val="F1490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63586" y="7760887"/>
            <a:ext cx="4654610" cy="2157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6"/>
              </a:lnSpc>
            </a:pPr>
            <a:endParaRPr/>
          </a:p>
          <a:p>
            <a:pPr marL="448195" lvl="1" indent="-224098" algn="l">
              <a:lnSpc>
                <a:spcPts val="2906"/>
              </a:lnSpc>
              <a:buFont typeface="Arial"/>
              <a:buChar char="•"/>
            </a:pPr>
            <a:r>
              <a:rPr lang="en-US" sz="2075" spc="41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Uber hired David Plouffe, former Obama campaign manager, in 2014 to influence policy-making.</a:t>
            </a:r>
          </a:p>
          <a:p>
            <a:pPr marL="448195" lvl="1" indent="-224098" algn="l">
              <a:lnSpc>
                <a:spcPts val="2906"/>
              </a:lnSpc>
              <a:buFont typeface="Arial"/>
              <a:buChar char="•"/>
            </a:pPr>
            <a:r>
              <a:rPr lang="en-US" sz="2075" spc="41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Modernalized Regulations</a:t>
            </a:r>
          </a:p>
          <a:p>
            <a:pPr algn="l">
              <a:lnSpc>
                <a:spcPts val="2906"/>
              </a:lnSpc>
            </a:pPr>
            <a:endParaRPr lang="en-US" sz="2075" spc="41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567814" y="7932600"/>
            <a:ext cx="4863131" cy="2269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9"/>
              </a:lnSpc>
            </a:pPr>
            <a:endParaRPr/>
          </a:p>
          <a:p>
            <a:pPr marL="465657" lvl="1" indent="-232829" algn="l">
              <a:lnSpc>
                <a:spcPts val="3019"/>
              </a:lnSpc>
              <a:buFont typeface="Arial"/>
              <a:buChar char="•"/>
            </a:pPr>
            <a:r>
              <a:rPr lang="en-US" sz="2156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Highlighted public benefits like reduced drunk driving and job creation to gain support.</a:t>
            </a:r>
          </a:p>
          <a:p>
            <a:pPr algn="l">
              <a:lnSpc>
                <a:spcPts val="3019"/>
              </a:lnSpc>
            </a:pPr>
            <a:r>
              <a:rPr lang="en-US" sz="2156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3019"/>
              </a:lnSpc>
            </a:pPr>
            <a:endParaRPr lang="en-US" sz="2156" spc="43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-60388" y="8116744"/>
            <a:ext cx="2178176" cy="2170256"/>
          </a:xfrm>
          <a:custGeom>
            <a:avLst/>
            <a:gdLst/>
            <a:ahLst/>
            <a:cxnLst/>
            <a:rect l="l" t="t" r="r" b="b"/>
            <a:pathLst>
              <a:path w="2178176" h="2170256">
                <a:moveTo>
                  <a:pt x="0" y="0"/>
                </a:moveTo>
                <a:lnTo>
                  <a:pt x="2178176" y="0"/>
                </a:lnTo>
                <a:lnTo>
                  <a:pt x="2178176" y="2170256"/>
                </a:lnTo>
                <a:lnTo>
                  <a:pt x="0" y="21702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5400000">
            <a:off x="16783301" y="733090"/>
            <a:ext cx="1945550" cy="665024"/>
          </a:xfrm>
          <a:custGeom>
            <a:avLst/>
            <a:gdLst/>
            <a:ahLst/>
            <a:cxnLst/>
            <a:rect l="l" t="t" r="r" b="b"/>
            <a:pathLst>
              <a:path w="1945550" h="665024">
                <a:moveTo>
                  <a:pt x="0" y="0"/>
                </a:moveTo>
                <a:lnTo>
                  <a:pt x="1945550" y="0"/>
                </a:lnTo>
                <a:lnTo>
                  <a:pt x="1945550" y="665024"/>
                </a:lnTo>
                <a:lnTo>
                  <a:pt x="0" y="6650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5340" y="2165170"/>
            <a:ext cx="3885999" cy="7454026"/>
            <a:chOff x="0" y="0"/>
            <a:chExt cx="3498605" cy="6710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8605" cy="6710936"/>
            </a:xfrm>
            <a:custGeom>
              <a:avLst/>
              <a:gdLst/>
              <a:ahLst/>
              <a:cxnLst/>
              <a:rect l="l" t="t" r="r" b="b"/>
              <a:pathLst>
                <a:path w="3498605" h="6710936">
                  <a:moveTo>
                    <a:pt x="3374145" y="6710936"/>
                  </a:moveTo>
                  <a:lnTo>
                    <a:pt x="124460" y="6710936"/>
                  </a:lnTo>
                  <a:cubicBezTo>
                    <a:pt x="55880" y="6710936"/>
                    <a:pt x="0" y="6655056"/>
                    <a:pt x="0" y="65864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4145" y="0"/>
                  </a:lnTo>
                  <a:cubicBezTo>
                    <a:pt x="3442725" y="0"/>
                    <a:pt x="3498605" y="55880"/>
                    <a:pt x="3498605" y="124460"/>
                  </a:cubicBezTo>
                  <a:lnTo>
                    <a:pt x="3498605" y="6586476"/>
                  </a:lnTo>
                  <a:cubicBezTo>
                    <a:pt x="3498605" y="6655056"/>
                    <a:pt x="3442725" y="6710936"/>
                    <a:pt x="3374145" y="6710936"/>
                  </a:cubicBezTo>
                  <a:close/>
                </a:path>
              </a:pathLst>
            </a:custGeom>
            <a:solidFill>
              <a:srgbClr val="F6E7D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07634" y="2213886"/>
            <a:ext cx="4174119" cy="7454026"/>
            <a:chOff x="0" y="0"/>
            <a:chExt cx="4009479" cy="71600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09479" cy="7160016"/>
            </a:xfrm>
            <a:custGeom>
              <a:avLst/>
              <a:gdLst/>
              <a:ahLst/>
              <a:cxnLst/>
              <a:rect l="l" t="t" r="r" b="b"/>
              <a:pathLst>
                <a:path w="4009479" h="7160016">
                  <a:moveTo>
                    <a:pt x="3885019" y="7160016"/>
                  </a:moveTo>
                  <a:lnTo>
                    <a:pt x="124460" y="7160016"/>
                  </a:lnTo>
                  <a:cubicBezTo>
                    <a:pt x="55880" y="7160016"/>
                    <a:pt x="0" y="7104136"/>
                    <a:pt x="0" y="70355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85019" y="0"/>
                  </a:lnTo>
                  <a:cubicBezTo>
                    <a:pt x="3953599" y="0"/>
                    <a:pt x="4009479" y="55880"/>
                    <a:pt x="4009479" y="124460"/>
                  </a:cubicBezTo>
                  <a:lnTo>
                    <a:pt x="4009479" y="7035557"/>
                  </a:lnTo>
                  <a:cubicBezTo>
                    <a:pt x="4009479" y="7104136"/>
                    <a:pt x="3953599" y="7160016"/>
                    <a:pt x="3885019" y="7160016"/>
                  </a:cubicBezTo>
                  <a:close/>
                </a:path>
              </a:pathLst>
            </a:custGeom>
            <a:solidFill>
              <a:srgbClr val="F6E7D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24653" y="2213886"/>
            <a:ext cx="4187979" cy="7405310"/>
            <a:chOff x="0" y="0"/>
            <a:chExt cx="3873715" cy="68496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73715" cy="6849618"/>
            </a:xfrm>
            <a:custGeom>
              <a:avLst/>
              <a:gdLst/>
              <a:ahLst/>
              <a:cxnLst/>
              <a:rect l="l" t="t" r="r" b="b"/>
              <a:pathLst>
                <a:path w="3873715" h="6849618">
                  <a:moveTo>
                    <a:pt x="3749254" y="6849618"/>
                  </a:moveTo>
                  <a:lnTo>
                    <a:pt x="124460" y="6849618"/>
                  </a:lnTo>
                  <a:cubicBezTo>
                    <a:pt x="55880" y="6849618"/>
                    <a:pt x="0" y="6793738"/>
                    <a:pt x="0" y="67251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49254" y="0"/>
                  </a:lnTo>
                  <a:cubicBezTo>
                    <a:pt x="3817834" y="0"/>
                    <a:pt x="3873715" y="55880"/>
                    <a:pt x="3873715" y="124460"/>
                  </a:cubicBezTo>
                  <a:lnTo>
                    <a:pt x="3873715" y="6725158"/>
                  </a:lnTo>
                  <a:cubicBezTo>
                    <a:pt x="3873715" y="6793738"/>
                    <a:pt x="3817834" y="6849618"/>
                    <a:pt x="3749254" y="6849618"/>
                  </a:cubicBezTo>
                  <a:close/>
                </a:path>
              </a:pathLst>
            </a:custGeom>
            <a:solidFill>
              <a:srgbClr val="F6E7D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822207" y="2238244"/>
            <a:ext cx="4207893" cy="7405310"/>
            <a:chOff x="0" y="0"/>
            <a:chExt cx="3892134" cy="68496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92134" cy="6849618"/>
            </a:xfrm>
            <a:custGeom>
              <a:avLst/>
              <a:gdLst/>
              <a:ahLst/>
              <a:cxnLst/>
              <a:rect l="l" t="t" r="r" b="b"/>
              <a:pathLst>
                <a:path w="3892134" h="6849618">
                  <a:moveTo>
                    <a:pt x="3767674" y="6849618"/>
                  </a:moveTo>
                  <a:lnTo>
                    <a:pt x="124460" y="6849618"/>
                  </a:lnTo>
                  <a:cubicBezTo>
                    <a:pt x="55880" y="6849618"/>
                    <a:pt x="0" y="6793738"/>
                    <a:pt x="0" y="67251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7674" y="0"/>
                  </a:lnTo>
                  <a:cubicBezTo>
                    <a:pt x="3836254" y="0"/>
                    <a:pt x="3892134" y="55880"/>
                    <a:pt x="3892134" y="124460"/>
                  </a:cubicBezTo>
                  <a:lnTo>
                    <a:pt x="3892134" y="6725158"/>
                  </a:lnTo>
                  <a:cubicBezTo>
                    <a:pt x="3892134" y="6793738"/>
                    <a:pt x="3836254" y="6849618"/>
                    <a:pt x="3767674" y="6849618"/>
                  </a:cubicBezTo>
                  <a:close/>
                </a:path>
              </a:pathLst>
            </a:custGeom>
            <a:solidFill>
              <a:srgbClr val="F6E7D8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393846" y="1172611"/>
            <a:ext cx="754908" cy="805235"/>
          </a:xfrm>
          <a:custGeom>
            <a:avLst/>
            <a:gdLst/>
            <a:ahLst/>
            <a:cxnLst/>
            <a:rect l="l" t="t" r="r" b="b"/>
            <a:pathLst>
              <a:path w="754908" h="805235">
                <a:moveTo>
                  <a:pt x="0" y="0"/>
                </a:moveTo>
                <a:lnTo>
                  <a:pt x="754907" y="0"/>
                </a:lnTo>
                <a:lnTo>
                  <a:pt x="754907" y="805234"/>
                </a:lnTo>
                <a:lnTo>
                  <a:pt x="0" y="80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33746" y="1161700"/>
            <a:ext cx="792247" cy="964685"/>
          </a:xfrm>
          <a:custGeom>
            <a:avLst/>
            <a:gdLst/>
            <a:ahLst/>
            <a:cxnLst/>
            <a:rect l="l" t="t" r="r" b="b"/>
            <a:pathLst>
              <a:path w="792247" h="964685">
                <a:moveTo>
                  <a:pt x="0" y="0"/>
                </a:moveTo>
                <a:lnTo>
                  <a:pt x="792247" y="0"/>
                </a:lnTo>
                <a:lnTo>
                  <a:pt x="792247" y="964684"/>
                </a:lnTo>
                <a:lnTo>
                  <a:pt x="0" y="964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224653" y="1282166"/>
            <a:ext cx="831630" cy="883005"/>
          </a:xfrm>
          <a:custGeom>
            <a:avLst/>
            <a:gdLst/>
            <a:ahLst/>
            <a:cxnLst/>
            <a:rect l="l" t="t" r="r" b="b"/>
            <a:pathLst>
              <a:path w="831630" h="883005">
                <a:moveTo>
                  <a:pt x="0" y="0"/>
                </a:moveTo>
                <a:lnTo>
                  <a:pt x="831630" y="0"/>
                </a:lnTo>
                <a:lnTo>
                  <a:pt x="831630" y="883004"/>
                </a:lnTo>
                <a:lnTo>
                  <a:pt x="0" y="88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79382" y="1172611"/>
            <a:ext cx="636280" cy="881496"/>
          </a:xfrm>
          <a:custGeom>
            <a:avLst/>
            <a:gdLst/>
            <a:ahLst/>
            <a:cxnLst/>
            <a:rect l="l" t="t" r="r" b="b"/>
            <a:pathLst>
              <a:path w="636280" h="881496">
                <a:moveTo>
                  <a:pt x="0" y="0"/>
                </a:moveTo>
                <a:lnTo>
                  <a:pt x="636280" y="0"/>
                </a:lnTo>
                <a:lnTo>
                  <a:pt x="636280" y="881495"/>
                </a:lnTo>
                <a:lnTo>
                  <a:pt x="0" y="881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17791" y="1245055"/>
            <a:ext cx="2909089" cy="73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0"/>
              </a:lnSpc>
              <a:spcBef>
                <a:spcPct val="0"/>
              </a:spcBef>
            </a:pPr>
            <a:r>
              <a:rPr lang="en-US" sz="2300" spc="4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Surge Pricing and Fare Transparency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2059" y="2212109"/>
            <a:ext cx="3885999" cy="677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endParaRPr/>
          </a:p>
          <a:p>
            <a:pPr marL="455268" lvl="1" indent="-227634" algn="l">
              <a:lnSpc>
                <a:spcPts val="3163"/>
              </a:lnSpc>
              <a:buFont typeface="Arial"/>
              <a:buChar char="•"/>
            </a:pPr>
            <a:r>
              <a:rPr lang="en-US" sz="2108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Criticism for exploiting demand with dynamic pricing.</a:t>
            </a:r>
          </a:p>
          <a:p>
            <a:pPr marL="455268" lvl="1" indent="-227634" algn="l">
              <a:lnSpc>
                <a:spcPts val="3163"/>
              </a:lnSpc>
              <a:buFont typeface="Arial"/>
              <a:buChar char="•"/>
            </a:pPr>
            <a:r>
              <a:rPr lang="en-US" sz="2108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Customer dissatisfaction due to unclear fare calculations.</a:t>
            </a:r>
          </a:p>
          <a:p>
            <a:pPr marL="455268" lvl="1" indent="-227634" algn="l">
              <a:lnSpc>
                <a:spcPts val="3163"/>
              </a:lnSpc>
              <a:buFont typeface="Arial"/>
              <a:buChar char="•"/>
            </a:pPr>
            <a:r>
              <a:rPr lang="en-US" sz="2108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Fares surged 4x during the Sydney hostage crisis.</a:t>
            </a:r>
          </a:p>
          <a:p>
            <a:pPr algn="l">
              <a:lnSpc>
                <a:spcPts val="3163"/>
              </a:lnSpc>
            </a:pPr>
            <a:endParaRPr lang="en-US" sz="2108" spc="42">
              <a:solidFill>
                <a:srgbClr val="1C191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5268" lvl="1" indent="-227634" algn="l">
              <a:lnSpc>
                <a:spcPts val="3163"/>
              </a:lnSpc>
              <a:buFont typeface="Arial"/>
              <a:buChar char="•"/>
            </a:pPr>
            <a:r>
              <a:rPr lang="en-US" sz="2108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Enhanced fare transparency by displaying tolls, traffic, and surge costs upfront.</a:t>
            </a:r>
          </a:p>
          <a:p>
            <a:pPr marL="455268" lvl="1" indent="-227634" algn="l">
              <a:lnSpc>
                <a:spcPts val="3163"/>
              </a:lnSpc>
              <a:spcBef>
                <a:spcPct val="0"/>
              </a:spcBef>
              <a:buFont typeface="Arial"/>
              <a:buChar char="•"/>
            </a:pPr>
            <a:r>
              <a:rPr lang="en-US" sz="2108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Restricted surge pricing during emergencies to minimize backlash.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25993" y="1213112"/>
            <a:ext cx="3255760" cy="76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5"/>
              </a:lnSpc>
              <a:spcBef>
                <a:spcPct val="0"/>
              </a:spcBef>
            </a:pPr>
            <a:r>
              <a:rPr lang="en-US" sz="2373" b="1" spc="11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SAFETY AND PRIVACY CONCERNS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33746" y="2212109"/>
            <a:ext cx="3882318" cy="717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endParaRPr/>
          </a:p>
          <a:p>
            <a:pPr marL="453435" lvl="1" indent="-226718" algn="l">
              <a:lnSpc>
                <a:spcPts val="315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Scrutinized for inadequate driver background checks and p</a:t>
            </a:r>
            <a:r>
              <a:rPr lang="en-US" sz="2100" u="none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rivacy issues.</a:t>
            </a:r>
          </a:p>
          <a:p>
            <a:pPr marL="453435" lvl="1" indent="-226718" algn="l">
              <a:lnSpc>
                <a:spcPts val="315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Data breaches exposed 57 million records in 2016, raising trust issues.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  <a:endParaRPr lang="en-US" sz="2100" u="none" spc="42">
              <a:solidFill>
                <a:srgbClr val="1C191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150"/>
              </a:lnSpc>
              <a:spcBef>
                <a:spcPct val="0"/>
              </a:spcBef>
            </a:pPr>
            <a:endParaRPr lang="en-US" sz="2100" u="none" spc="42">
              <a:solidFill>
                <a:srgbClr val="1C191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3435" lvl="1" indent="-226718" algn="l">
              <a:lnSpc>
                <a:spcPts val="315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Introduced stringent driver background checks and real-time identity verification.</a:t>
            </a:r>
          </a:p>
          <a:p>
            <a:pPr marL="453435" lvl="1" indent="-226718" algn="l">
              <a:lnSpc>
                <a:spcPts val="315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none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Hired privacy experts, implemented stronger encryption, and simplified privacy policies.</a:t>
            </a:r>
          </a:p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endParaRPr lang="en-US" sz="2100" u="none" spc="42">
              <a:solidFill>
                <a:srgbClr val="1C191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45534" y="1257531"/>
            <a:ext cx="3207073" cy="69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12"/>
              </a:lnSpc>
              <a:spcBef>
                <a:spcPct val="0"/>
              </a:spcBef>
            </a:pPr>
            <a:r>
              <a:rPr lang="en-US" sz="2163" b="1" spc="10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INSURANCE &amp; DRIVER CLASSIFICATION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67528" y="1925921"/>
            <a:ext cx="3943716" cy="797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2"/>
              </a:lnSpc>
            </a:pPr>
            <a:endParaRPr/>
          </a:p>
          <a:p>
            <a:pPr marL="456590" lvl="1" indent="-228295" algn="l">
              <a:lnSpc>
                <a:spcPts val="3172"/>
              </a:lnSpc>
              <a:buFont typeface="Arial"/>
              <a:buChar char="•"/>
            </a:pPr>
            <a:r>
              <a:rPr lang="en-US" sz="2114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Insurance gaps during "period-1" when drivers were logged in but not active.</a:t>
            </a:r>
          </a:p>
          <a:p>
            <a:pPr marL="456590" lvl="1" indent="-228295" algn="l">
              <a:lnSpc>
                <a:spcPts val="3172"/>
              </a:lnSpc>
              <a:buFont typeface="Arial"/>
              <a:buChar char="•"/>
            </a:pPr>
            <a:r>
              <a:rPr lang="en-US" sz="2114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Drivers use their own vehicle to provide rides</a:t>
            </a:r>
          </a:p>
          <a:p>
            <a:pPr marL="456590" lvl="1" indent="-228295" algn="l">
              <a:lnSpc>
                <a:spcPts val="3172"/>
              </a:lnSpc>
              <a:spcBef>
                <a:spcPct val="0"/>
              </a:spcBef>
              <a:buFont typeface="Arial"/>
              <a:buChar char="•"/>
            </a:pPr>
            <a:r>
              <a:rPr lang="en-US" sz="2114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Classification of d</a:t>
            </a:r>
            <a:r>
              <a:rPr lang="en-US" sz="2114" u="none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rivers as contractors led to protests over lack of benefits.</a:t>
            </a:r>
          </a:p>
          <a:p>
            <a:pPr algn="l">
              <a:lnSpc>
                <a:spcPts val="3172"/>
              </a:lnSpc>
              <a:spcBef>
                <a:spcPct val="0"/>
              </a:spcBef>
            </a:pPr>
            <a:endParaRPr lang="en-US" sz="2114" u="none" spc="42">
              <a:solidFill>
                <a:srgbClr val="1C191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6590" lvl="1" indent="-228295" algn="l">
              <a:lnSpc>
                <a:spcPts val="3172"/>
              </a:lnSpc>
              <a:buFont typeface="Arial"/>
              <a:buChar char="•"/>
            </a:pPr>
            <a:r>
              <a:rPr lang="en-US" sz="2114" u="none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Purchased primary third-party liability insurance for drivers during "period-1."</a:t>
            </a:r>
          </a:p>
          <a:p>
            <a:pPr marL="456590" lvl="1" indent="-228295" algn="l">
              <a:lnSpc>
                <a:spcPts val="3172"/>
              </a:lnSpc>
              <a:spcBef>
                <a:spcPct val="0"/>
              </a:spcBef>
              <a:buFont typeface="Arial"/>
              <a:buChar char="•"/>
            </a:pPr>
            <a:r>
              <a:rPr lang="en-US" sz="2114" u="none" spc="42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Piloted benefits programs and clarified driver policies to improve relations.</a:t>
            </a:r>
          </a:p>
          <a:p>
            <a:pPr marL="0" lvl="0" indent="0" algn="l">
              <a:lnSpc>
                <a:spcPts val="3172"/>
              </a:lnSpc>
              <a:spcBef>
                <a:spcPct val="0"/>
              </a:spcBef>
            </a:pPr>
            <a:endParaRPr lang="en-US" sz="2114" u="none" spc="42">
              <a:solidFill>
                <a:srgbClr val="1C191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887112" y="1450160"/>
            <a:ext cx="2657633" cy="43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4"/>
              </a:lnSpc>
              <a:spcBef>
                <a:spcPct val="0"/>
              </a:spcBef>
            </a:pPr>
            <a:r>
              <a:rPr lang="en-US" sz="2764" b="1" spc="13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COMPETITION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22207" y="2360023"/>
            <a:ext cx="3950718" cy="700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endParaRPr/>
          </a:p>
          <a:p>
            <a:pPr marL="450098" lvl="1" indent="-225049" algn="l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sz="2084" spc="41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Rivalry with Lyft, Ola, G</a:t>
            </a:r>
            <a:r>
              <a:rPr lang="en-US" sz="2084" u="none" spc="41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rab, and Didi Chuxing impacted market share globally.</a:t>
            </a:r>
          </a:p>
          <a:p>
            <a:pPr marL="450098" lvl="1" indent="-225049" algn="l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sz="2084" u="none" spc="41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Lost significant traction in China to Didi Chuxing, leading to an eventual merger.</a:t>
            </a:r>
          </a:p>
          <a:p>
            <a:pPr algn="l">
              <a:lnSpc>
                <a:spcPts val="3127"/>
              </a:lnSpc>
              <a:spcBef>
                <a:spcPct val="0"/>
              </a:spcBef>
            </a:pPr>
            <a:endParaRPr lang="en-US" sz="2084" u="none" spc="41">
              <a:solidFill>
                <a:srgbClr val="1C191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127"/>
              </a:lnSpc>
              <a:spcBef>
                <a:spcPct val="0"/>
              </a:spcBef>
            </a:pPr>
            <a:endParaRPr lang="en-US" sz="2084" u="none" spc="41">
              <a:solidFill>
                <a:srgbClr val="1C191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0098" lvl="1" indent="-225049" algn="l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sz="2084" u="none" spc="41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Merged operations with competitors like Didi in China.</a:t>
            </a:r>
          </a:p>
          <a:p>
            <a:pPr marL="450098" lvl="1" indent="-225049" algn="l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sz="2084" u="none" spc="41">
                <a:solidFill>
                  <a:srgbClr val="1C191A"/>
                </a:solidFill>
                <a:latin typeface="Open Sans"/>
                <a:ea typeface="Open Sans"/>
                <a:cs typeface="Open Sans"/>
                <a:sym typeface="Open Sans"/>
              </a:rPr>
              <a:t>Diversified offerings with Uber Eats and Uber Freight to tap new revenue streams.</a:t>
            </a:r>
          </a:p>
          <a:p>
            <a:pPr marL="0" lvl="0" indent="0" algn="l">
              <a:lnSpc>
                <a:spcPts val="3127"/>
              </a:lnSpc>
              <a:spcBef>
                <a:spcPct val="0"/>
              </a:spcBef>
            </a:pPr>
            <a:endParaRPr lang="en-US" sz="2084" u="none" spc="41">
              <a:solidFill>
                <a:srgbClr val="1C191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735286" y="219075"/>
            <a:ext cx="1281742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6"/>
              </a:lnSpc>
              <a:spcBef>
                <a:spcPct val="0"/>
              </a:spcBef>
            </a:pPr>
            <a:r>
              <a:rPr lang="en-US" sz="5205" spc="104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TACKLING OTHER CHALLENGES</a:t>
            </a:r>
          </a:p>
        </p:txBody>
      </p:sp>
      <p:sp>
        <p:nvSpPr>
          <p:cNvPr id="23" name="Freeform 23"/>
          <p:cNvSpPr/>
          <p:nvPr/>
        </p:nvSpPr>
        <p:spPr>
          <a:xfrm rot="-5400000">
            <a:off x="16055532" y="-499774"/>
            <a:ext cx="2261248" cy="2203689"/>
          </a:xfrm>
          <a:custGeom>
            <a:avLst/>
            <a:gdLst/>
            <a:ahLst/>
            <a:cxnLst/>
            <a:rect l="l" t="t" r="r" b="b"/>
            <a:pathLst>
              <a:path w="2261248" h="2203689">
                <a:moveTo>
                  <a:pt x="0" y="0"/>
                </a:moveTo>
                <a:lnTo>
                  <a:pt x="2261248" y="0"/>
                </a:lnTo>
                <a:lnTo>
                  <a:pt x="2261248" y="2203689"/>
                </a:lnTo>
                <a:lnTo>
                  <a:pt x="0" y="22036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82891" y="2082841"/>
            <a:ext cx="13407027" cy="4878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3"/>
              </a:lnSpc>
              <a:spcBef>
                <a:spcPct val="0"/>
              </a:spcBef>
            </a:pPr>
            <a:r>
              <a:rPr lang="en-US" sz="3161" spc="6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61" u="none" strike="noStrike" spc="6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Core Services Improvement</a:t>
            </a:r>
          </a:p>
          <a:p>
            <a:pPr algn="ctr">
              <a:lnSpc>
                <a:spcPts val="7903"/>
              </a:lnSpc>
              <a:spcBef>
                <a:spcPct val="0"/>
              </a:spcBef>
            </a:pPr>
            <a:r>
              <a:rPr lang="en-US" sz="3161" u="none" strike="noStrike" spc="6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Expanding into Emerging Markets</a:t>
            </a:r>
          </a:p>
          <a:p>
            <a:pPr algn="ctr">
              <a:lnSpc>
                <a:spcPts val="7903"/>
              </a:lnSpc>
              <a:spcBef>
                <a:spcPct val="0"/>
              </a:spcBef>
            </a:pPr>
            <a:r>
              <a:rPr lang="en-US" sz="3161" u="none" strike="noStrike" spc="6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Investing in Technology</a:t>
            </a:r>
          </a:p>
          <a:p>
            <a:pPr algn="ctr">
              <a:lnSpc>
                <a:spcPts val="7903"/>
              </a:lnSpc>
              <a:spcBef>
                <a:spcPct val="0"/>
              </a:spcBef>
            </a:pPr>
            <a:r>
              <a:rPr lang="en-US" sz="3161" u="none" strike="noStrike" spc="6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Diversification of Offerings</a:t>
            </a:r>
          </a:p>
          <a:p>
            <a:pPr algn="ctr">
              <a:lnSpc>
                <a:spcPts val="7903"/>
              </a:lnSpc>
              <a:spcBef>
                <a:spcPct val="0"/>
              </a:spcBef>
            </a:pPr>
            <a:r>
              <a:rPr lang="en-US" sz="3161" u="none" strike="noStrike" spc="6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Aligning with Regulations</a:t>
            </a:r>
          </a:p>
        </p:txBody>
      </p:sp>
      <p:sp>
        <p:nvSpPr>
          <p:cNvPr id="3" name="AutoShape 3"/>
          <p:cNvSpPr/>
          <p:nvPr/>
        </p:nvSpPr>
        <p:spPr>
          <a:xfrm>
            <a:off x="3512633" y="5295945"/>
            <a:ext cx="12139011" cy="0"/>
          </a:xfrm>
          <a:prstGeom prst="line">
            <a:avLst/>
          </a:prstGeom>
          <a:ln w="38100" cap="flat">
            <a:solidFill>
              <a:srgbClr val="F6E7D8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>
            <a:off x="3512633" y="3332834"/>
            <a:ext cx="12139011" cy="0"/>
          </a:xfrm>
          <a:prstGeom prst="line">
            <a:avLst/>
          </a:prstGeom>
          <a:ln w="38100" cap="flat">
            <a:solidFill>
              <a:srgbClr val="F6E7D8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>
            <a:off x="3512633" y="6362745"/>
            <a:ext cx="12139011" cy="0"/>
          </a:xfrm>
          <a:prstGeom prst="line">
            <a:avLst/>
          </a:prstGeom>
          <a:ln w="38100" cap="flat">
            <a:solidFill>
              <a:srgbClr val="F6E7D8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3512633" y="4229145"/>
            <a:ext cx="12139011" cy="0"/>
          </a:xfrm>
          <a:prstGeom prst="line">
            <a:avLst/>
          </a:prstGeom>
          <a:ln w="38100" cap="flat">
            <a:solidFill>
              <a:srgbClr val="F6E7D8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7" name="Freeform 7"/>
          <p:cNvSpPr/>
          <p:nvPr/>
        </p:nvSpPr>
        <p:spPr>
          <a:xfrm>
            <a:off x="-425491" y="-474209"/>
            <a:ext cx="2908381" cy="2908381"/>
          </a:xfrm>
          <a:custGeom>
            <a:avLst/>
            <a:gdLst/>
            <a:ahLst/>
            <a:cxnLst/>
            <a:rect l="l" t="t" r="r" b="b"/>
            <a:pathLst>
              <a:path w="2908381" h="2908381">
                <a:moveTo>
                  <a:pt x="0" y="0"/>
                </a:moveTo>
                <a:lnTo>
                  <a:pt x="2908382" y="0"/>
                </a:lnTo>
                <a:lnTo>
                  <a:pt x="2908382" y="2908381"/>
                </a:lnTo>
                <a:lnTo>
                  <a:pt x="0" y="2908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11755" y="6172200"/>
            <a:ext cx="6463535" cy="4114800"/>
          </a:xfrm>
          <a:custGeom>
            <a:avLst/>
            <a:gdLst/>
            <a:ahLst/>
            <a:cxnLst/>
            <a:rect l="l" t="t" r="r" b="b"/>
            <a:pathLst>
              <a:path w="6463535" h="4114800">
                <a:moveTo>
                  <a:pt x="0" y="0"/>
                </a:moveTo>
                <a:lnTo>
                  <a:pt x="6463535" y="0"/>
                </a:lnTo>
                <a:lnTo>
                  <a:pt x="6463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57534" y="448622"/>
            <a:ext cx="1346763" cy="1062719"/>
          </a:xfrm>
          <a:custGeom>
            <a:avLst/>
            <a:gdLst/>
            <a:ahLst/>
            <a:cxnLst/>
            <a:rect l="l" t="t" r="r" b="b"/>
            <a:pathLst>
              <a:path w="1346763" h="1062719">
                <a:moveTo>
                  <a:pt x="0" y="0"/>
                </a:moveTo>
                <a:lnTo>
                  <a:pt x="1346763" y="0"/>
                </a:lnTo>
                <a:lnTo>
                  <a:pt x="1346763" y="1062719"/>
                </a:lnTo>
                <a:lnTo>
                  <a:pt x="0" y="1062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55350" y="700399"/>
            <a:ext cx="15053578" cy="75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 spc="28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 STRATEGIES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69543" y="677817"/>
            <a:ext cx="5336045" cy="8229600"/>
          </a:xfrm>
          <a:custGeom>
            <a:avLst/>
            <a:gdLst/>
            <a:ahLst/>
            <a:cxnLst/>
            <a:rect l="l" t="t" r="r" b="b"/>
            <a:pathLst>
              <a:path w="5336045" h="8229600">
                <a:moveTo>
                  <a:pt x="0" y="0"/>
                </a:moveTo>
                <a:lnTo>
                  <a:pt x="5336045" y="0"/>
                </a:lnTo>
                <a:lnTo>
                  <a:pt x="53360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214" r="-5926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6402348" y="8646412"/>
            <a:ext cx="2566139" cy="4114800"/>
          </a:xfrm>
          <a:custGeom>
            <a:avLst/>
            <a:gdLst/>
            <a:ahLst/>
            <a:cxnLst/>
            <a:rect l="l" t="t" r="r" b="b"/>
            <a:pathLst>
              <a:path w="2566139" h="4114800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32827" y="8942506"/>
            <a:ext cx="2555173" cy="1217192"/>
          </a:xfrm>
          <a:custGeom>
            <a:avLst/>
            <a:gdLst/>
            <a:ahLst/>
            <a:cxnLst/>
            <a:rect l="l" t="t" r="r" b="b"/>
            <a:pathLst>
              <a:path w="2555173" h="1217192">
                <a:moveTo>
                  <a:pt x="0" y="0"/>
                </a:moveTo>
                <a:lnTo>
                  <a:pt x="2555173" y="0"/>
                </a:lnTo>
                <a:lnTo>
                  <a:pt x="2555173" y="1217191"/>
                </a:lnTo>
                <a:lnTo>
                  <a:pt x="0" y="1217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77372" y="104150"/>
            <a:ext cx="1471653" cy="1530979"/>
          </a:xfrm>
          <a:custGeom>
            <a:avLst/>
            <a:gdLst/>
            <a:ahLst/>
            <a:cxnLst/>
            <a:rect l="l" t="t" r="r" b="b"/>
            <a:pathLst>
              <a:path w="1471653" h="1530979">
                <a:moveTo>
                  <a:pt x="0" y="0"/>
                </a:moveTo>
                <a:lnTo>
                  <a:pt x="1471653" y="0"/>
                </a:lnTo>
                <a:lnTo>
                  <a:pt x="1471653" y="1530979"/>
                </a:lnTo>
                <a:lnTo>
                  <a:pt x="0" y="1530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6852" y="1400885"/>
            <a:ext cx="11869686" cy="754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en-US" sz="2737" b="1" spc="136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UBER'S IMPACT:</a:t>
            </a:r>
          </a:p>
          <a:p>
            <a:pPr marL="590919" lvl="1" indent="-295459" algn="l">
              <a:lnSpc>
                <a:spcPts val="3831"/>
              </a:lnSpc>
              <a:buFont typeface="Arial"/>
              <a:buChar char="•"/>
            </a:pPr>
            <a:r>
              <a:rPr lang="en-US" sz="2737" spc="5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Transformed global transportation and disrupted traditional industries.</a:t>
            </a:r>
          </a:p>
          <a:p>
            <a:pPr marL="590919" lvl="1" indent="-295459" algn="l">
              <a:lnSpc>
                <a:spcPts val="3831"/>
              </a:lnSpc>
              <a:buFont typeface="Arial"/>
              <a:buChar char="•"/>
            </a:pPr>
            <a:r>
              <a:rPr lang="en-US" sz="2737" spc="5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Established the gig economy model, affecting various sectors.</a:t>
            </a:r>
          </a:p>
          <a:p>
            <a:pPr algn="l">
              <a:lnSpc>
                <a:spcPts val="3831"/>
              </a:lnSpc>
            </a:pPr>
            <a:r>
              <a:rPr lang="en-US" sz="2737" b="1" spc="136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TAKEAWAYS:</a:t>
            </a:r>
          </a:p>
          <a:p>
            <a:pPr marL="590919" lvl="1" indent="-295459" algn="l">
              <a:lnSpc>
                <a:spcPts val="3831"/>
              </a:lnSpc>
              <a:buFont typeface="Arial"/>
              <a:buChar char="•"/>
            </a:pPr>
            <a:r>
              <a:rPr lang="en-US" sz="2737" spc="5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Innovation: Key strengths are adaptability and technology-driven methods.</a:t>
            </a:r>
          </a:p>
          <a:p>
            <a:pPr marL="590919" lvl="1" indent="-295459" algn="l">
              <a:lnSpc>
                <a:spcPts val="3831"/>
              </a:lnSpc>
              <a:buFont typeface="Arial"/>
              <a:buChar char="•"/>
            </a:pPr>
            <a:r>
              <a:rPr lang="en-US" sz="2737" spc="5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Challenges:Faces regulatory, competitive, and public perception issues.</a:t>
            </a:r>
          </a:p>
          <a:p>
            <a:pPr algn="l">
              <a:lnSpc>
                <a:spcPts val="3831"/>
              </a:lnSpc>
            </a:pPr>
            <a:r>
              <a:rPr lang="en-US" sz="2737" b="1" spc="136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LOOKING AHEAD:</a:t>
            </a:r>
          </a:p>
          <a:p>
            <a:pPr marL="590919" lvl="1" indent="-295459" algn="l">
              <a:lnSpc>
                <a:spcPts val="3831"/>
              </a:lnSpc>
              <a:buFont typeface="Arial"/>
              <a:buChar char="•"/>
            </a:pPr>
            <a:r>
              <a:rPr lang="en-US" sz="2737" spc="5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Sustainability and compliance are crucial for Uber's future.</a:t>
            </a:r>
          </a:p>
          <a:p>
            <a:pPr marL="590919" lvl="1" indent="-295459" algn="l">
              <a:lnSpc>
                <a:spcPts val="3831"/>
              </a:lnSpc>
              <a:buFont typeface="Arial"/>
              <a:buChar char="•"/>
            </a:pPr>
            <a:r>
              <a:rPr lang="en-US" sz="2737" spc="5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Growth hinges on innovation in autonomous technology and service diversification.</a:t>
            </a:r>
          </a:p>
          <a:p>
            <a:pPr algn="l">
              <a:lnSpc>
                <a:spcPts val="3831"/>
              </a:lnSpc>
            </a:pPr>
            <a:r>
              <a:rPr lang="en-US" sz="2737" b="1" spc="136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FINAL THOUGHT:</a:t>
            </a:r>
          </a:p>
          <a:p>
            <a:pPr marL="531828" lvl="1" indent="-265914" algn="l">
              <a:lnSpc>
                <a:spcPts val="3448"/>
              </a:lnSpc>
              <a:buFont typeface="Arial"/>
              <a:buChar char="•"/>
            </a:pPr>
            <a:r>
              <a:rPr lang="en-US" sz="2463" spc="49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Uber's success relies on balancing disruption with responsibility and collaboration.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36845" y="546096"/>
            <a:ext cx="7341800" cy="1019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spc="15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09028" y="8741627"/>
            <a:ext cx="1810670" cy="618920"/>
          </a:xfrm>
          <a:custGeom>
            <a:avLst/>
            <a:gdLst/>
            <a:ahLst/>
            <a:cxnLst/>
            <a:rect l="l" t="t" r="r" b="b"/>
            <a:pathLst>
              <a:path w="1810670" h="618920">
                <a:moveTo>
                  <a:pt x="0" y="0"/>
                </a:moveTo>
                <a:lnTo>
                  <a:pt x="1810670" y="0"/>
                </a:lnTo>
                <a:lnTo>
                  <a:pt x="1810670" y="618920"/>
                </a:lnTo>
                <a:lnTo>
                  <a:pt x="0" y="618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597927" y="-1105563"/>
            <a:ext cx="3875294" cy="3776650"/>
          </a:xfrm>
          <a:custGeom>
            <a:avLst/>
            <a:gdLst/>
            <a:ahLst/>
            <a:cxnLst/>
            <a:rect l="l" t="t" r="r" b="b"/>
            <a:pathLst>
              <a:path w="3875294" h="3776650">
                <a:moveTo>
                  <a:pt x="0" y="0"/>
                </a:moveTo>
                <a:lnTo>
                  <a:pt x="3875294" y="0"/>
                </a:lnTo>
                <a:lnTo>
                  <a:pt x="3875294" y="3776650"/>
                </a:lnTo>
                <a:lnTo>
                  <a:pt x="0" y="3776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80826" y="2482284"/>
            <a:ext cx="15778474" cy="610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5"/>
              </a:lnSpc>
            </a:pPr>
            <a:r>
              <a:rPr lang="en-US" sz="2511" spc="5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1. What exactly is the competitive edge that Uber has, that enables it to disrupt the taxi industry?</a:t>
            </a:r>
          </a:p>
          <a:p>
            <a:pPr algn="just">
              <a:lnSpc>
                <a:spcPts val="5425"/>
              </a:lnSpc>
            </a:pPr>
            <a:r>
              <a:rPr lang="en-US" sz="2511" spc="5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2. Is Uber a taxi company or a technology company? What exactly is Uber’s business model?</a:t>
            </a:r>
          </a:p>
          <a:p>
            <a:pPr algn="just">
              <a:lnSpc>
                <a:spcPts val="5425"/>
              </a:lnSpc>
            </a:pPr>
            <a:r>
              <a:rPr lang="en-US" sz="2511" spc="5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3. How is Uber similar to traditional two-sided online marketplaces, e.g., Google (online marketplace for information), Amazon (online marketplace for goods)? What are critical success factors for a two-sided online marketplace?</a:t>
            </a:r>
          </a:p>
          <a:p>
            <a:pPr algn="just">
              <a:lnSpc>
                <a:spcPts val="5425"/>
              </a:lnSpc>
            </a:pPr>
            <a:r>
              <a:rPr lang="en-US" sz="2511" spc="5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4. How is Uber different from these traditional two-sided online marketplaces? What are the additional complications due to these differences?</a:t>
            </a:r>
          </a:p>
          <a:p>
            <a:pPr algn="just">
              <a:lnSpc>
                <a:spcPts val="5425"/>
              </a:lnSpc>
            </a:pPr>
            <a:r>
              <a:rPr lang="en-US" sz="2511" spc="50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5. Where do you stand in the controversies surrounding Uber’s disruption of the taxi industry? Justify.</a:t>
            </a:r>
          </a:p>
          <a:p>
            <a:pPr algn="just">
              <a:lnSpc>
                <a:spcPts val="5425"/>
              </a:lnSpc>
            </a:pPr>
            <a:endParaRPr lang="en-US" sz="2511" spc="50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924754" y="912374"/>
            <a:ext cx="1445511" cy="1445511"/>
          </a:xfrm>
          <a:custGeom>
            <a:avLst/>
            <a:gdLst/>
            <a:ahLst/>
            <a:cxnLst/>
            <a:rect l="l" t="t" r="r" b="b"/>
            <a:pathLst>
              <a:path w="1445511" h="1445511">
                <a:moveTo>
                  <a:pt x="0" y="0"/>
                </a:moveTo>
                <a:lnTo>
                  <a:pt x="1445511" y="0"/>
                </a:lnTo>
                <a:lnTo>
                  <a:pt x="1445511" y="1445511"/>
                </a:lnTo>
                <a:lnTo>
                  <a:pt x="0" y="1445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5562" y="1162050"/>
            <a:ext cx="13484703" cy="107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1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CASE QUESTIONS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921821" y="0"/>
            <a:ext cx="2366179" cy="2366179"/>
          </a:xfrm>
          <a:custGeom>
            <a:avLst/>
            <a:gdLst/>
            <a:ahLst/>
            <a:cxnLst/>
            <a:rect l="l" t="t" r="r" b="b"/>
            <a:pathLst>
              <a:path w="2366179" h="2366179">
                <a:moveTo>
                  <a:pt x="0" y="0"/>
                </a:moveTo>
                <a:lnTo>
                  <a:pt x="2366179" y="0"/>
                </a:lnTo>
                <a:lnTo>
                  <a:pt x="2366179" y="2366179"/>
                </a:lnTo>
                <a:lnTo>
                  <a:pt x="0" y="2366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4369" y="6529869"/>
            <a:ext cx="2566139" cy="4114800"/>
          </a:xfrm>
          <a:custGeom>
            <a:avLst/>
            <a:gdLst/>
            <a:ahLst/>
            <a:cxnLst/>
            <a:rect l="l" t="t" r="r" b="b"/>
            <a:pathLst>
              <a:path w="2566139" h="4114800">
                <a:moveTo>
                  <a:pt x="0" y="0"/>
                </a:moveTo>
                <a:lnTo>
                  <a:pt x="2566138" y="0"/>
                </a:lnTo>
                <a:lnTo>
                  <a:pt x="2566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71422" y="2756306"/>
            <a:ext cx="3279013" cy="3611350"/>
          </a:xfrm>
          <a:custGeom>
            <a:avLst/>
            <a:gdLst/>
            <a:ahLst/>
            <a:cxnLst/>
            <a:rect l="l" t="t" r="r" b="b"/>
            <a:pathLst>
              <a:path w="3279013" h="3611350">
                <a:moveTo>
                  <a:pt x="0" y="0"/>
                </a:moveTo>
                <a:lnTo>
                  <a:pt x="3279014" y="0"/>
                </a:lnTo>
                <a:lnTo>
                  <a:pt x="3279014" y="3611350"/>
                </a:lnTo>
                <a:lnTo>
                  <a:pt x="0" y="361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43" b="-44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73164" y="1828017"/>
            <a:ext cx="504936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 spc="139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Questions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95769" y="3250364"/>
            <a:ext cx="5450066" cy="4114800"/>
          </a:xfrm>
          <a:custGeom>
            <a:avLst/>
            <a:gdLst/>
            <a:ahLst/>
            <a:cxnLst/>
            <a:rect l="l" t="t" r="r" b="b"/>
            <a:pathLst>
              <a:path w="5450066" h="4114800">
                <a:moveTo>
                  <a:pt x="0" y="0"/>
                </a:moveTo>
                <a:lnTo>
                  <a:pt x="5450066" y="0"/>
                </a:lnTo>
                <a:lnTo>
                  <a:pt x="54500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5165" y="2948701"/>
            <a:ext cx="1810670" cy="618920"/>
          </a:xfrm>
          <a:custGeom>
            <a:avLst/>
            <a:gdLst/>
            <a:ahLst/>
            <a:cxnLst/>
            <a:rect l="l" t="t" r="r" b="b"/>
            <a:pathLst>
              <a:path w="1810670" h="618920">
                <a:moveTo>
                  <a:pt x="0" y="0"/>
                </a:moveTo>
                <a:lnTo>
                  <a:pt x="1810670" y="0"/>
                </a:lnTo>
                <a:lnTo>
                  <a:pt x="1810670" y="618920"/>
                </a:lnTo>
                <a:lnTo>
                  <a:pt x="0" y="618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6064" y="6669494"/>
            <a:ext cx="4183253" cy="4114800"/>
          </a:xfrm>
          <a:custGeom>
            <a:avLst/>
            <a:gdLst/>
            <a:ahLst/>
            <a:cxnLst/>
            <a:rect l="l" t="t" r="r" b="b"/>
            <a:pathLst>
              <a:path w="4183253" h="4114800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00625"/>
            <a:ext cx="1095454" cy="415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2799" b="1" spc="13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  <a:p>
            <a:pPr algn="l">
              <a:lnSpc>
                <a:spcPts val="5599"/>
              </a:lnSpc>
            </a:pPr>
            <a:r>
              <a:rPr lang="en-US" sz="2799" b="1" spc="13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  <a:p>
            <a:pPr algn="l">
              <a:lnSpc>
                <a:spcPts val="5599"/>
              </a:lnSpc>
            </a:pPr>
            <a:r>
              <a:rPr lang="en-US" sz="2799" b="1" spc="13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  <a:p>
            <a:pPr algn="l">
              <a:lnSpc>
                <a:spcPts val="5599"/>
              </a:lnSpc>
            </a:pPr>
            <a:r>
              <a:rPr lang="en-US" sz="2799" b="1" spc="13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  <a:p>
            <a:pPr algn="l">
              <a:lnSpc>
                <a:spcPts val="5599"/>
              </a:lnSpc>
            </a:pPr>
            <a:r>
              <a:rPr lang="en-US" sz="2799" b="1" spc="13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  <a:p>
            <a:pPr marL="0" lvl="0" indent="0" algn="l">
              <a:lnSpc>
                <a:spcPts val="5599"/>
              </a:lnSpc>
            </a:pPr>
            <a:r>
              <a:rPr lang="en-US" sz="2799" b="1" spc="13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5745509"/>
            <a:ext cx="547727" cy="0"/>
          </a:xfrm>
          <a:prstGeom prst="line">
            <a:avLst/>
          </a:prstGeom>
          <a:ln w="19050" cap="flat">
            <a:solidFill>
              <a:srgbClr val="F4B3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8700" y="6446162"/>
            <a:ext cx="547727" cy="0"/>
          </a:xfrm>
          <a:prstGeom prst="line">
            <a:avLst/>
          </a:prstGeom>
          <a:ln w="19050" cap="flat">
            <a:solidFill>
              <a:srgbClr val="F4B3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28700" y="7146816"/>
            <a:ext cx="547727" cy="0"/>
          </a:xfrm>
          <a:prstGeom prst="line">
            <a:avLst/>
          </a:prstGeom>
          <a:ln w="19050" cap="flat">
            <a:solidFill>
              <a:srgbClr val="F4B3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28700" y="7847469"/>
            <a:ext cx="547727" cy="0"/>
          </a:xfrm>
          <a:prstGeom prst="line">
            <a:avLst/>
          </a:prstGeom>
          <a:ln w="19050" cap="flat">
            <a:solidFill>
              <a:srgbClr val="F4B3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28700" y="8548122"/>
            <a:ext cx="547727" cy="0"/>
          </a:xfrm>
          <a:prstGeom prst="line">
            <a:avLst/>
          </a:prstGeom>
          <a:ln w="19050" cap="flat">
            <a:solidFill>
              <a:srgbClr val="F4B3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28700" y="9248775"/>
            <a:ext cx="547727" cy="0"/>
          </a:xfrm>
          <a:prstGeom prst="line">
            <a:avLst/>
          </a:prstGeom>
          <a:ln w="19050" cap="flat">
            <a:solidFill>
              <a:srgbClr val="F4B3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8370500" y="5745509"/>
            <a:ext cx="547727" cy="0"/>
          </a:xfrm>
          <a:prstGeom prst="line">
            <a:avLst/>
          </a:prstGeom>
          <a:ln w="19050" cap="flat">
            <a:solidFill>
              <a:srgbClr val="F4B3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370500" y="6446162"/>
            <a:ext cx="547727" cy="0"/>
          </a:xfrm>
          <a:prstGeom prst="line">
            <a:avLst/>
          </a:prstGeom>
          <a:ln w="19050" cap="flat">
            <a:solidFill>
              <a:srgbClr val="F4B3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8370500" y="7146816"/>
            <a:ext cx="547727" cy="0"/>
          </a:xfrm>
          <a:prstGeom prst="line">
            <a:avLst/>
          </a:prstGeom>
          <a:ln w="19050" cap="flat">
            <a:solidFill>
              <a:srgbClr val="F4B3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8370500" y="7837944"/>
            <a:ext cx="547727" cy="0"/>
          </a:xfrm>
          <a:prstGeom prst="line">
            <a:avLst/>
          </a:prstGeom>
          <a:ln w="19050" cap="flat">
            <a:solidFill>
              <a:srgbClr val="F4B3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1788019" y="21209"/>
            <a:ext cx="6492100" cy="5282946"/>
          </a:xfrm>
          <a:custGeom>
            <a:avLst/>
            <a:gdLst/>
            <a:ahLst/>
            <a:cxnLst/>
            <a:rect l="l" t="t" r="r" b="b"/>
            <a:pathLst>
              <a:path w="6492100" h="5282946">
                <a:moveTo>
                  <a:pt x="0" y="0"/>
                </a:moveTo>
                <a:lnTo>
                  <a:pt x="6492100" y="0"/>
                </a:lnTo>
                <a:lnTo>
                  <a:pt x="6492100" y="5282946"/>
                </a:lnTo>
                <a:lnTo>
                  <a:pt x="0" y="5282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450226" y="1643330"/>
            <a:ext cx="4508247" cy="97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0"/>
              </a:lnSpc>
            </a:pPr>
            <a:r>
              <a:rPr lang="en-US" sz="7300" spc="146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348058"/>
            <a:ext cx="485472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b="1" spc="17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TOPICS COVERED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3081" y="5154761"/>
            <a:ext cx="5820764" cy="549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4"/>
              </a:lnSpc>
            </a:pPr>
            <a:r>
              <a:rPr lang="en-US" sz="2767" spc="5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Company Overview</a:t>
            </a:r>
          </a:p>
          <a:p>
            <a:pPr algn="l">
              <a:lnSpc>
                <a:spcPts val="5534"/>
              </a:lnSpc>
            </a:pPr>
            <a:r>
              <a:rPr lang="en-US" sz="2767" spc="5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Two-side Marketplace</a:t>
            </a:r>
          </a:p>
          <a:p>
            <a:pPr algn="l">
              <a:lnSpc>
                <a:spcPts val="5534"/>
              </a:lnSpc>
            </a:pPr>
            <a:r>
              <a:rPr lang="en-US" sz="2767" spc="5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Business Model</a:t>
            </a:r>
          </a:p>
          <a:p>
            <a:pPr algn="l">
              <a:lnSpc>
                <a:spcPts val="5534"/>
              </a:lnSpc>
            </a:pPr>
            <a:r>
              <a:rPr lang="en-US" sz="2767" spc="5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SWOT Analysis</a:t>
            </a:r>
          </a:p>
          <a:p>
            <a:pPr algn="l">
              <a:lnSpc>
                <a:spcPts val="5534"/>
              </a:lnSpc>
            </a:pPr>
            <a:r>
              <a:rPr lang="en-US" sz="2767" spc="5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Regulatory Challenges </a:t>
            </a:r>
          </a:p>
          <a:p>
            <a:pPr algn="l">
              <a:lnSpc>
                <a:spcPts val="5534"/>
              </a:lnSpc>
            </a:pPr>
            <a:r>
              <a:rPr lang="en-US" sz="2767" spc="5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Market Entry Strategies</a:t>
            </a:r>
          </a:p>
          <a:p>
            <a:pPr algn="l">
              <a:lnSpc>
                <a:spcPts val="5534"/>
              </a:lnSpc>
            </a:pPr>
            <a:endParaRPr lang="en-US" sz="2767" spc="55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5534"/>
              </a:lnSpc>
            </a:pPr>
            <a:endParaRPr lang="en-US" sz="2767" spc="55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70500" y="4981575"/>
            <a:ext cx="1157321" cy="289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6"/>
              </a:lnSpc>
            </a:pPr>
            <a:r>
              <a:rPr lang="en-US" sz="2958" b="1" spc="147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  <a:p>
            <a:pPr algn="l">
              <a:lnSpc>
                <a:spcPts val="5916"/>
              </a:lnSpc>
            </a:pPr>
            <a:r>
              <a:rPr lang="en-US" sz="2958" b="1" spc="147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  <a:p>
            <a:pPr algn="l">
              <a:lnSpc>
                <a:spcPts val="5916"/>
              </a:lnSpc>
            </a:pPr>
            <a:r>
              <a:rPr lang="en-US" sz="2958" b="1" spc="147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  <a:p>
            <a:pPr marL="0" lvl="0" indent="0" algn="l">
              <a:lnSpc>
                <a:spcPts val="5916"/>
              </a:lnSpc>
            </a:pPr>
            <a:r>
              <a:rPr lang="en-US" sz="2958" b="1" spc="147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5094605"/>
            <a:ext cx="5890069" cy="415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2799" spc="5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Evolving Regulatory Landscape</a:t>
            </a:r>
          </a:p>
          <a:p>
            <a:pPr algn="l">
              <a:lnSpc>
                <a:spcPts val="5599"/>
              </a:lnSpc>
            </a:pPr>
            <a:r>
              <a:rPr lang="en-US" sz="2799" spc="5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Tackling Major Challenges </a:t>
            </a:r>
          </a:p>
          <a:p>
            <a:pPr algn="l">
              <a:lnSpc>
                <a:spcPts val="5599"/>
              </a:lnSpc>
            </a:pPr>
            <a:r>
              <a:rPr lang="en-US" sz="2799" spc="5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Future Strategies</a:t>
            </a:r>
          </a:p>
          <a:p>
            <a:pPr algn="l">
              <a:lnSpc>
                <a:spcPts val="5599"/>
              </a:lnSpc>
            </a:pPr>
            <a:r>
              <a:rPr lang="en-US" sz="2799" spc="5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  <a:p>
            <a:pPr algn="l">
              <a:lnSpc>
                <a:spcPts val="5599"/>
              </a:lnSpc>
            </a:pPr>
            <a:endParaRPr lang="en-US" sz="2799" spc="55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5599"/>
              </a:lnSpc>
            </a:pPr>
            <a:endParaRPr lang="en-US" sz="2799" spc="55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86741" y="1315165"/>
            <a:ext cx="7101259" cy="7656670"/>
          </a:xfrm>
          <a:custGeom>
            <a:avLst/>
            <a:gdLst/>
            <a:ahLst/>
            <a:cxnLst/>
            <a:rect l="l" t="t" r="r" b="b"/>
            <a:pathLst>
              <a:path w="7101259" h="7656670">
                <a:moveTo>
                  <a:pt x="0" y="0"/>
                </a:moveTo>
                <a:lnTo>
                  <a:pt x="7101259" y="0"/>
                </a:lnTo>
                <a:lnTo>
                  <a:pt x="7101259" y="7656670"/>
                </a:lnTo>
                <a:lnTo>
                  <a:pt x="0" y="765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57" r="-15912" b="-3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9636" y="1681323"/>
            <a:ext cx="714810" cy="879766"/>
          </a:xfrm>
          <a:custGeom>
            <a:avLst/>
            <a:gdLst/>
            <a:ahLst/>
            <a:cxnLst/>
            <a:rect l="l" t="t" r="r" b="b"/>
            <a:pathLst>
              <a:path w="714810" h="879766">
                <a:moveTo>
                  <a:pt x="0" y="0"/>
                </a:moveTo>
                <a:lnTo>
                  <a:pt x="714810" y="0"/>
                </a:lnTo>
                <a:lnTo>
                  <a:pt x="714810" y="879766"/>
                </a:lnTo>
                <a:lnTo>
                  <a:pt x="0" y="879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7485" y="2888209"/>
            <a:ext cx="1122429" cy="942840"/>
          </a:xfrm>
          <a:custGeom>
            <a:avLst/>
            <a:gdLst/>
            <a:ahLst/>
            <a:cxnLst/>
            <a:rect l="l" t="t" r="r" b="b"/>
            <a:pathLst>
              <a:path w="1122429" h="942840">
                <a:moveTo>
                  <a:pt x="0" y="0"/>
                </a:moveTo>
                <a:lnTo>
                  <a:pt x="1122430" y="0"/>
                </a:lnTo>
                <a:lnTo>
                  <a:pt x="1122430" y="942841"/>
                </a:lnTo>
                <a:lnTo>
                  <a:pt x="0" y="9428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2954" y="4676001"/>
            <a:ext cx="931493" cy="934999"/>
          </a:xfrm>
          <a:custGeom>
            <a:avLst/>
            <a:gdLst/>
            <a:ahLst/>
            <a:cxnLst/>
            <a:rect l="l" t="t" r="r" b="b"/>
            <a:pathLst>
              <a:path w="931493" h="934999">
                <a:moveTo>
                  <a:pt x="0" y="0"/>
                </a:moveTo>
                <a:lnTo>
                  <a:pt x="931492" y="0"/>
                </a:lnTo>
                <a:lnTo>
                  <a:pt x="931492" y="934998"/>
                </a:lnTo>
                <a:lnTo>
                  <a:pt x="0" y="9349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295" y="6173976"/>
            <a:ext cx="714810" cy="910059"/>
          </a:xfrm>
          <a:custGeom>
            <a:avLst/>
            <a:gdLst/>
            <a:ahLst/>
            <a:cxnLst/>
            <a:rect l="l" t="t" r="r" b="b"/>
            <a:pathLst>
              <a:path w="714810" h="910059">
                <a:moveTo>
                  <a:pt x="0" y="0"/>
                </a:moveTo>
                <a:lnTo>
                  <a:pt x="714810" y="0"/>
                </a:lnTo>
                <a:lnTo>
                  <a:pt x="714810" y="910060"/>
                </a:lnTo>
                <a:lnTo>
                  <a:pt x="0" y="910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2666" y="7646011"/>
            <a:ext cx="628750" cy="914545"/>
          </a:xfrm>
          <a:custGeom>
            <a:avLst/>
            <a:gdLst/>
            <a:ahLst/>
            <a:cxnLst/>
            <a:rect l="l" t="t" r="r" b="b"/>
            <a:pathLst>
              <a:path w="628750" h="914545">
                <a:moveTo>
                  <a:pt x="0" y="0"/>
                </a:moveTo>
                <a:lnTo>
                  <a:pt x="628750" y="0"/>
                </a:lnTo>
                <a:lnTo>
                  <a:pt x="628750" y="914544"/>
                </a:lnTo>
                <a:lnTo>
                  <a:pt x="0" y="9145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33097" y="1878001"/>
            <a:ext cx="11951221" cy="430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567" b="1" spc="51">
                <a:solidFill>
                  <a:srgbClr val="1C19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Founded in 2009 by Garrett Camp and Travis Kalanick in San Francisco.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6662" y="5919076"/>
            <a:ext cx="12752115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52">
                <a:solidFill>
                  <a:srgbClr val="1C19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Listed in Fortune 500 by 2016.</a:t>
            </a:r>
          </a:p>
          <a:p>
            <a:pPr algn="l">
              <a:lnSpc>
                <a:spcPts val="3640"/>
              </a:lnSpc>
            </a:pPr>
            <a:r>
              <a:rPr lang="en-US" sz="2600" b="1" spc="52">
                <a:solidFill>
                  <a:srgbClr val="1C19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Achieved 2 billion rides in 7 years.</a:t>
            </a:r>
          </a:p>
          <a:p>
            <a:pPr algn="l">
              <a:lnSpc>
                <a:spcPts val="3640"/>
              </a:lnSpc>
            </a:pPr>
            <a:r>
              <a:rPr lang="en-US" sz="2600" b="1" spc="52">
                <a:solidFill>
                  <a:srgbClr val="1C19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Current market cap: $144.37 billion; 114th most valuable company globally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46450" y="187679"/>
            <a:ext cx="9395099" cy="103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 spc="152">
                <a:solidFill>
                  <a:srgbClr val="1C191A"/>
                </a:solidFill>
                <a:latin typeface="Archivo Black"/>
                <a:ea typeface="Archivo Black"/>
                <a:cs typeface="Archivo Black"/>
                <a:sym typeface="Archivo Black"/>
              </a:rPr>
              <a:t>UBER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66662" y="2663920"/>
            <a:ext cx="11468102" cy="227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 spc="52">
                <a:solidFill>
                  <a:srgbClr val="1C19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Revolutionized transportation through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 spc="52">
                <a:solidFill>
                  <a:srgbClr val="1C19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convenience, accessibility, and affordability.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 spc="52">
                <a:solidFill>
                  <a:srgbClr val="1C19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Disrupted the taxi industry with a smartphone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 spc="52">
                <a:solidFill>
                  <a:srgbClr val="1C19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linking passengers and drivers.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endParaRPr lang="en-US" sz="2600" b="1" spc="52">
              <a:solidFill>
                <a:srgbClr val="1C191A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66662" y="4909820"/>
            <a:ext cx="8389143" cy="83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  <a:spcBef>
                <a:spcPct val="0"/>
              </a:spcBef>
            </a:pPr>
            <a:r>
              <a:rPr lang="en-US" sz="2437" b="1" spc="48">
                <a:solidFill>
                  <a:srgbClr val="1C19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Operates in 70 countries and over 10,500 cities globally.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6662" y="7780679"/>
            <a:ext cx="10813331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spc="51">
                <a:solidFill>
                  <a:srgbClr val="1C19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Main funders: Google Ventures, Morgan Stanley, and Microsoft.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599" b="1" spc="51">
              <a:solidFill>
                <a:srgbClr val="1C191A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045" y="9506322"/>
            <a:ext cx="1810670" cy="618920"/>
          </a:xfrm>
          <a:custGeom>
            <a:avLst/>
            <a:gdLst/>
            <a:ahLst/>
            <a:cxnLst/>
            <a:rect l="l" t="t" r="r" b="b"/>
            <a:pathLst>
              <a:path w="1810670" h="618920">
                <a:moveTo>
                  <a:pt x="0" y="0"/>
                </a:moveTo>
                <a:lnTo>
                  <a:pt x="1810671" y="0"/>
                </a:lnTo>
                <a:lnTo>
                  <a:pt x="1810671" y="618920"/>
                </a:lnTo>
                <a:lnTo>
                  <a:pt x="0" y="618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86875" y="1303020"/>
            <a:ext cx="7539227" cy="3440431"/>
            <a:chOff x="0" y="0"/>
            <a:chExt cx="1985640" cy="9061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5640" cy="906122"/>
            </a:xfrm>
            <a:custGeom>
              <a:avLst/>
              <a:gdLst/>
              <a:ahLst/>
              <a:cxnLst/>
              <a:rect l="l" t="t" r="r" b="b"/>
              <a:pathLst>
                <a:path w="1985640" h="906122">
                  <a:moveTo>
                    <a:pt x="0" y="0"/>
                  </a:moveTo>
                  <a:lnTo>
                    <a:pt x="1985640" y="0"/>
                  </a:lnTo>
                  <a:lnTo>
                    <a:pt x="1985640" y="906122"/>
                  </a:lnTo>
                  <a:lnTo>
                    <a:pt x="0" y="906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85640" cy="95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36604" y="923925"/>
            <a:ext cx="2310493" cy="690814"/>
            <a:chOff x="0" y="0"/>
            <a:chExt cx="608525" cy="1819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525" cy="181943"/>
            </a:xfrm>
            <a:custGeom>
              <a:avLst/>
              <a:gdLst/>
              <a:ahLst/>
              <a:cxnLst/>
              <a:rect l="l" t="t" r="r" b="b"/>
              <a:pathLst>
                <a:path w="608525" h="181943">
                  <a:moveTo>
                    <a:pt x="0" y="0"/>
                  </a:moveTo>
                  <a:lnTo>
                    <a:pt x="608525" y="0"/>
                  </a:lnTo>
                  <a:lnTo>
                    <a:pt x="608525" y="181943"/>
                  </a:lnTo>
                  <a:lnTo>
                    <a:pt x="0" y="181943"/>
                  </a:lnTo>
                  <a:close/>
                </a:path>
              </a:pathLst>
            </a:custGeom>
            <a:solidFill>
              <a:srgbClr val="1C19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08525" cy="229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86875" y="5817869"/>
            <a:ext cx="7539227" cy="3440431"/>
            <a:chOff x="0" y="0"/>
            <a:chExt cx="1985640" cy="9061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5640" cy="906122"/>
            </a:xfrm>
            <a:custGeom>
              <a:avLst/>
              <a:gdLst/>
              <a:ahLst/>
              <a:cxnLst/>
              <a:rect l="l" t="t" r="r" b="b"/>
              <a:pathLst>
                <a:path w="1985640" h="906122">
                  <a:moveTo>
                    <a:pt x="0" y="0"/>
                  </a:moveTo>
                  <a:lnTo>
                    <a:pt x="1985640" y="0"/>
                  </a:lnTo>
                  <a:lnTo>
                    <a:pt x="1985640" y="906122"/>
                  </a:lnTo>
                  <a:lnTo>
                    <a:pt x="0" y="906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985640" cy="95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36604" y="5438774"/>
            <a:ext cx="3473904" cy="690814"/>
            <a:chOff x="0" y="0"/>
            <a:chExt cx="914938" cy="1819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4938" cy="181943"/>
            </a:xfrm>
            <a:custGeom>
              <a:avLst/>
              <a:gdLst/>
              <a:ahLst/>
              <a:cxnLst/>
              <a:rect l="l" t="t" r="r" b="b"/>
              <a:pathLst>
                <a:path w="914938" h="181943">
                  <a:moveTo>
                    <a:pt x="0" y="0"/>
                  </a:moveTo>
                  <a:lnTo>
                    <a:pt x="914938" y="0"/>
                  </a:lnTo>
                  <a:lnTo>
                    <a:pt x="914938" y="181943"/>
                  </a:lnTo>
                  <a:lnTo>
                    <a:pt x="0" y="181943"/>
                  </a:lnTo>
                  <a:close/>
                </a:path>
              </a:pathLst>
            </a:custGeom>
            <a:solidFill>
              <a:srgbClr val="1C19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914938" cy="229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120716" y="5721544"/>
            <a:ext cx="6243358" cy="4565456"/>
          </a:xfrm>
          <a:custGeom>
            <a:avLst/>
            <a:gdLst/>
            <a:ahLst/>
            <a:cxnLst/>
            <a:rect l="l" t="t" r="r" b="b"/>
            <a:pathLst>
              <a:path w="6243358" h="4565456">
                <a:moveTo>
                  <a:pt x="0" y="0"/>
                </a:moveTo>
                <a:lnTo>
                  <a:pt x="6243358" y="0"/>
                </a:lnTo>
                <a:lnTo>
                  <a:pt x="6243358" y="4565456"/>
                </a:lnTo>
                <a:lnTo>
                  <a:pt x="0" y="4565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82949" y="708352"/>
            <a:ext cx="1030254" cy="1056671"/>
          </a:xfrm>
          <a:custGeom>
            <a:avLst/>
            <a:gdLst/>
            <a:ahLst/>
            <a:cxnLst/>
            <a:rect l="l" t="t" r="r" b="b"/>
            <a:pathLst>
              <a:path w="1030254" h="1056671">
                <a:moveTo>
                  <a:pt x="0" y="0"/>
                </a:moveTo>
                <a:lnTo>
                  <a:pt x="1030254" y="0"/>
                </a:lnTo>
                <a:lnTo>
                  <a:pt x="1030254" y="1056671"/>
                </a:lnTo>
                <a:lnTo>
                  <a:pt x="0" y="105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396357" y="5392973"/>
            <a:ext cx="782416" cy="782416"/>
          </a:xfrm>
          <a:custGeom>
            <a:avLst/>
            <a:gdLst/>
            <a:ahLst/>
            <a:cxnLst/>
            <a:rect l="l" t="t" r="r" b="b"/>
            <a:pathLst>
              <a:path w="782416" h="782416">
                <a:moveTo>
                  <a:pt x="0" y="0"/>
                </a:moveTo>
                <a:lnTo>
                  <a:pt x="782416" y="0"/>
                </a:lnTo>
                <a:lnTo>
                  <a:pt x="782416" y="782416"/>
                </a:lnTo>
                <a:lnTo>
                  <a:pt x="0" y="782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836604" y="1132774"/>
            <a:ext cx="2669798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b="1" spc="17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8573" y="3016572"/>
            <a:ext cx="8115300" cy="246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2807" spc="5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Uber is a prominent unicorn tech startup that exemplifies the idea of "move fast and break things." It has disrupted the traditional taxi industry with its smartphone app, easily connecting passengers and drivers.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8573" y="398048"/>
            <a:ext cx="8115300" cy="247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1"/>
              </a:lnSpc>
            </a:pPr>
            <a:r>
              <a:rPr lang="en-US" sz="6421" spc="128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UBER: DISRUPTING THE TAXI INDUSTRY​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85315" y="1717398"/>
            <a:ext cx="6954571" cy="255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439" lvl="1" indent="-262220" algn="l">
              <a:lnSpc>
                <a:spcPts val="3400"/>
              </a:lnSpc>
              <a:buFont typeface="Arial"/>
              <a:buChar char="•"/>
            </a:pPr>
            <a:r>
              <a:rPr lang="en-US" sz="2429" spc="4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Difficulty finding taxis in Paris.</a:t>
            </a:r>
          </a:p>
          <a:p>
            <a:pPr marL="524439" lvl="1" indent="-262220" algn="l">
              <a:lnSpc>
                <a:spcPts val="3400"/>
              </a:lnSpc>
              <a:buFont typeface="Arial"/>
              <a:buChar char="•"/>
            </a:pPr>
            <a:r>
              <a:rPr lang="en-US" sz="2429" spc="4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Severe taxi shortages in cities.</a:t>
            </a:r>
          </a:p>
          <a:p>
            <a:pPr marL="524439" lvl="1" indent="-262220" algn="l">
              <a:lnSpc>
                <a:spcPts val="3400"/>
              </a:lnSpc>
              <a:buFont typeface="Arial"/>
              <a:buChar char="•"/>
            </a:pPr>
            <a:r>
              <a:rPr lang="en-US" sz="2429" spc="4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Insufficient taxi medallion issuance despite population growth.</a:t>
            </a:r>
          </a:p>
          <a:p>
            <a:pPr marL="524439" lvl="1" indent="-262220" algn="l">
              <a:lnSpc>
                <a:spcPts val="3400"/>
              </a:lnSpc>
              <a:buFont typeface="Arial"/>
              <a:buChar char="•"/>
            </a:pPr>
            <a:r>
              <a:rPr lang="en-US" sz="2429" spc="4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Increasing customer dissatisfaction due to limited cab availability.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36604" y="5647623"/>
            <a:ext cx="5092691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b="1" spc="17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UBER’S APPROACH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35876" y="6289689"/>
            <a:ext cx="6904010" cy="265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5750" lvl="1" indent="-232875" algn="l">
              <a:lnSpc>
                <a:spcPts val="3020"/>
              </a:lnSpc>
              <a:buFont typeface="Arial"/>
              <a:buChar char="•"/>
            </a:pPr>
            <a:r>
              <a:rPr lang="en-US" sz="2157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Made transportation reliable and accessible.</a:t>
            </a:r>
          </a:p>
          <a:p>
            <a:pPr marL="465750" lvl="1" indent="-232875" algn="l">
              <a:lnSpc>
                <a:spcPts val="3020"/>
              </a:lnSpc>
              <a:buFont typeface="Arial"/>
              <a:buChar char="•"/>
            </a:pPr>
            <a:r>
              <a:rPr lang="en-US" sz="2157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Reduced taxi medallion prices for better accessibility.</a:t>
            </a:r>
          </a:p>
          <a:p>
            <a:pPr marL="465750" lvl="1" indent="-232875" algn="l">
              <a:lnSpc>
                <a:spcPts val="3020"/>
              </a:lnSpc>
              <a:buFont typeface="Arial"/>
              <a:buChar char="•"/>
            </a:pPr>
            <a:r>
              <a:rPr lang="en-US" sz="2157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Enhanced customer satisfaction through app convenience.</a:t>
            </a:r>
          </a:p>
          <a:p>
            <a:pPr marL="465750" lvl="1" indent="-232875" algn="l">
              <a:lnSpc>
                <a:spcPts val="3020"/>
              </a:lnSpc>
              <a:buFont typeface="Arial"/>
              <a:buChar char="•"/>
            </a:pPr>
            <a:r>
              <a:rPr lang="en-US" sz="2157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Employed technology for a smooth ride-hailing experience.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86059" y="5004494"/>
            <a:ext cx="9553934" cy="0"/>
          </a:xfrm>
          <a:prstGeom prst="line">
            <a:avLst/>
          </a:prstGeom>
          <a:ln w="19050" cap="flat">
            <a:solidFill>
              <a:srgbClr val="F6E7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-335830" y="7300153"/>
            <a:ext cx="2997748" cy="2986847"/>
          </a:xfrm>
          <a:custGeom>
            <a:avLst/>
            <a:gdLst/>
            <a:ahLst/>
            <a:cxnLst/>
            <a:rect l="l" t="t" r="r" b="b"/>
            <a:pathLst>
              <a:path w="2997748" h="2986847">
                <a:moveTo>
                  <a:pt x="0" y="0"/>
                </a:moveTo>
                <a:lnTo>
                  <a:pt x="2997748" y="0"/>
                </a:lnTo>
                <a:lnTo>
                  <a:pt x="2997748" y="2986847"/>
                </a:lnTo>
                <a:lnTo>
                  <a:pt x="0" y="2986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67284" y="147857"/>
            <a:ext cx="1810670" cy="618920"/>
          </a:xfrm>
          <a:custGeom>
            <a:avLst/>
            <a:gdLst/>
            <a:ahLst/>
            <a:cxnLst/>
            <a:rect l="l" t="t" r="r" b="b"/>
            <a:pathLst>
              <a:path w="1810670" h="618920">
                <a:moveTo>
                  <a:pt x="0" y="0"/>
                </a:moveTo>
                <a:lnTo>
                  <a:pt x="1810671" y="0"/>
                </a:lnTo>
                <a:lnTo>
                  <a:pt x="1810671" y="618920"/>
                </a:lnTo>
                <a:lnTo>
                  <a:pt x="0" y="618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14533" y="7300153"/>
            <a:ext cx="5317434" cy="3571543"/>
          </a:xfrm>
          <a:custGeom>
            <a:avLst/>
            <a:gdLst/>
            <a:ahLst/>
            <a:cxnLst/>
            <a:rect l="l" t="t" r="r" b="b"/>
            <a:pathLst>
              <a:path w="5317434" h="3571543">
                <a:moveTo>
                  <a:pt x="0" y="0"/>
                </a:moveTo>
                <a:lnTo>
                  <a:pt x="5317434" y="0"/>
                </a:lnTo>
                <a:lnTo>
                  <a:pt x="5317434" y="3571543"/>
                </a:lnTo>
                <a:lnTo>
                  <a:pt x="0" y="3571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5082" y="3231648"/>
            <a:ext cx="6465540" cy="6249358"/>
          </a:xfrm>
          <a:custGeom>
            <a:avLst/>
            <a:gdLst/>
            <a:ahLst/>
            <a:cxnLst/>
            <a:rect l="l" t="t" r="r" b="b"/>
            <a:pathLst>
              <a:path w="6465540" h="6249358">
                <a:moveTo>
                  <a:pt x="0" y="0"/>
                </a:moveTo>
                <a:lnTo>
                  <a:pt x="6465540" y="0"/>
                </a:lnTo>
                <a:lnTo>
                  <a:pt x="6465540" y="6249358"/>
                </a:lnTo>
                <a:lnTo>
                  <a:pt x="0" y="6249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784" r="-2316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45274" y="320577"/>
            <a:ext cx="1418019" cy="1416246"/>
          </a:xfrm>
          <a:custGeom>
            <a:avLst/>
            <a:gdLst/>
            <a:ahLst/>
            <a:cxnLst/>
            <a:rect l="l" t="t" r="r" b="b"/>
            <a:pathLst>
              <a:path w="1418019" h="1416246">
                <a:moveTo>
                  <a:pt x="0" y="0"/>
                </a:moveTo>
                <a:lnTo>
                  <a:pt x="1418019" y="0"/>
                </a:lnTo>
                <a:lnTo>
                  <a:pt x="1418019" y="1416246"/>
                </a:lnTo>
                <a:lnTo>
                  <a:pt x="0" y="14162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61037" y="5225235"/>
            <a:ext cx="802256" cy="968032"/>
          </a:xfrm>
          <a:custGeom>
            <a:avLst/>
            <a:gdLst/>
            <a:ahLst/>
            <a:cxnLst/>
            <a:rect l="l" t="t" r="r" b="b"/>
            <a:pathLst>
              <a:path w="802256" h="968032">
                <a:moveTo>
                  <a:pt x="0" y="0"/>
                </a:moveTo>
                <a:lnTo>
                  <a:pt x="802256" y="0"/>
                </a:lnTo>
                <a:lnTo>
                  <a:pt x="802256" y="968032"/>
                </a:lnTo>
                <a:lnTo>
                  <a:pt x="0" y="968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541803" y="609600"/>
            <a:ext cx="591005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b="1" spc="13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 CUSTOMER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523" y="881077"/>
            <a:ext cx="5642751" cy="184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8"/>
              </a:lnSpc>
            </a:pPr>
            <a:r>
              <a:rPr lang="en-US" sz="7048" spc="14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HOW UBER WORKS 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62165" y="1305266"/>
            <a:ext cx="8553316" cy="332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Download the app and set up an account with payment info.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Choose a ride option (UberX, UberPool) and see nearby drivers.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Confirm the fare and book the ride.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Optionally contact the driver for coordination.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8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Fare is automatically deducted, and a receipt is emailed after the ride.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41803" y="5499701"/>
            <a:ext cx="683712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b="1" spc="13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 DRIVER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76454" y="6040867"/>
            <a:ext cx="6840756" cy="389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223" lvl="1" indent="-239111" algn="l">
              <a:lnSpc>
                <a:spcPts val="3101"/>
              </a:lnSpc>
              <a:buFont typeface="Arial"/>
              <a:buChar char="•"/>
            </a:pPr>
            <a:r>
              <a:rPr lang="en-US" sz="2215" spc="4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Receive ride requests via the app and accept/reject based on preference.</a:t>
            </a:r>
          </a:p>
          <a:p>
            <a:pPr marL="478223" lvl="1" indent="-239111" algn="l">
              <a:lnSpc>
                <a:spcPts val="3101"/>
              </a:lnSpc>
              <a:buFont typeface="Arial"/>
              <a:buChar char="•"/>
            </a:pPr>
            <a:r>
              <a:rPr lang="en-US" sz="2215" spc="4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Use heat maps to locate high-demand areas.</a:t>
            </a:r>
          </a:p>
          <a:p>
            <a:pPr marL="478223" lvl="1" indent="-239111" algn="l">
              <a:lnSpc>
                <a:spcPts val="3101"/>
              </a:lnSpc>
              <a:buFont typeface="Arial"/>
              <a:buChar char="•"/>
            </a:pPr>
            <a:r>
              <a:rPr lang="en-US" sz="2215" spc="4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Optionally contact the customer for coordination.</a:t>
            </a:r>
          </a:p>
          <a:p>
            <a:pPr marL="478223" lvl="1" indent="-239111" algn="l">
              <a:lnSpc>
                <a:spcPts val="3101"/>
              </a:lnSpc>
              <a:buFont typeface="Arial"/>
              <a:buChar char="•"/>
            </a:pPr>
            <a:r>
              <a:rPr lang="en-US" sz="2215" spc="4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Complete the ride and press </a:t>
            </a:r>
          </a:p>
          <a:p>
            <a:pPr algn="l">
              <a:lnSpc>
                <a:spcPts val="3101"/>
              </a:lnSpc>
            </a:pPr>
            <a:r>
              <a:rPr lang="en-US" sz="2215" spc="4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      "End Ride" to finalize.</a:t>
            </a:r>
          </a:p>
          <a:p>
            <a:pPr marL="478223" lvl="1" indent="-239111" algn="l">
              <a:lnSpc>
                <a:spcPts val="3101"/>
              </a:lnSpc>
              <a:buFont typeface="Arial"/>
              <a:buChar char="•"/>
            </a:pPr>
            <a:r>
              <a:rPr lang="en-US" sz="2215" spc="4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Earnings are credited directly </a:t>
            </a:r>
          </a:p>
          <a:p>
            <a:pPr algn="l">
              <a:lnSpc>
                <a:spcPts val="3101"/>
              </a:lnSpc>
            </a:pPr>
            <a:r>
              <a:rPr lang="en-US" sz="2215" spc="44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       to the driver’s account.</a:t>
            </a:r>
          </a:p>
          <a:p>
            <a:pPr algn="l">
              <a:lnSpc>
                <a:spcPts val="3101"/>
              </a:lnSpc>
            </a:pPr>
            <a:endParaRPr lang="en-US" sz="2215" spc="44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2602" y="147842"/>
            <a:ext cx="1810670" cy="618920"/>
          </a:xfrm>
          <a:custGeom>
            <a:avLst/>
            <a:gdLst/>
            <a:ahLst/>
            <a:cxnLst/>
            <a:rect l="l" t="t" r="r" b="b"/>
            <a:pathLst>
              <a:path w="1810670" h="618920">
                <a:moveTo>
                  <a:pt x="0" y="0"/>
                </a:moveTo>
                <a:lnTo>
                  <a:pt x="1810671" y="0"/>
                </a:lnTo>
                <a:lnTo>
                  <a:pt x="1810671" y="618920"/>
                </a:lnTo>
                <a:lnTo>
                  <a:pt x="0" y="618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00531" y="4825332"/>
            <a:ext cx="10948838" cy="4983355"/>
          </a:xfrm>
          <a:custGeom>
            <a:avLst/>
            <a:gdLst/>
            <a:ahLst/>
            <a:cxnLst/>
            <a:rect l="l" t="t" r="r" b="b"/>
            <a:pathLst>
              <a:path w="10948838" h="4983355">
                <a:moveTo>
                  <a:pt x="0" y="0"/>
                </a:moveTo>
                <a:lnTo>
                  <a:pt x="10948838" y="0"/>
                </a:lnTo>
                <a:lnTo>
                  <a:pt x="10948838" y="4983355"/>
                </a:lnTo>
                <a:lnTo>
                  <a:pt x="0" y="498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48" b="-2910"/>
            </a:stretch>
          </a:blipFill>
        </p:spPr>
      </p:sp>
      <p:sp>
        <p:nvSpPr>
          <p:cNvPr id="4" name="Freeform 4"/>
          <p:cNvSpPr/>
          <p:nvPr/>
        </p:nvSpPr>
        <p:spPr>
          <a:xfrm rot="393085">
            <a:off x="10587374" y="951756"/>
            <a:ext cx="598429" cy="887369"/>
          </a:xfrm>
          <a:custGeom>
            <a:avLst/>
            <a:gdLst/>
            <a:ahLst/>
            <a:cxnLst/>
            <a:rect l="l" t="t" r="r" b="b"/>
            <a:pathLst>
              <a:path w="598429" h="887369">
                <a:moveTo>
                  <a:pt x="0" y="0"/>
                </a:moveTo>
                <a:lnTo>
                  <a:pt x="598428" y="0"/>
                </a:lnTo>
                <a:lnTo>
                  <a:pt x="598428" y="887369"/>
                </a:lnTo>
                <a:lnTo>
                  <a:pt x="0" y="887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803031" y="8229600"/>
            <a:ext cx="2566139" cy="4114800"/>
          </a:xfrm>
          <a:custGeom>
            <a:avLst/>
            <a:gdLst/>
            <a:ahLst/>
            <a:cxnLst/>
            <a:rect l="l" t="t" r="r" b="b"/>
            <a:pathLst>
              <a:path w="2566139" h="4114800">
                <a:moveTo>
                  <a:pt x="0" y="0"/>
                </a:moveTo>
                <a:lnTo>
                  <a:pt x="2566138" y="0"/>
                </a:lnTo>
                <a:lnTo>
                  <a:pt x="2566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2602" y="1019175"/>
            <a:ext cx="839518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1"/>
              </a:lnSpc>
              <a:spcBef>
                <a:spcPct val="0"/>
              </a:spcBef>
            </a:pPr>
            <a:r>
              <a:rPr lang="en-US" sz="3101" spc="62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IS TWO-SIDE MARKET PLACE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2602" y="3701382"/>
            <a:ext cx="829216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9"/>
              </a:lnSpc>
              <a:spcBef>
                <a:spcPct val="0"/>
              </a:spcBef>
            </a:pPr>
            <a:r>
              <a:rPr lang="en-US" sz="3099" spc="61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UBER’S TWO-SIDED MARKETPLACE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2602" y="1502755"/>
            <a:ext cx="8797535" cy="141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5"/>
              </a:lnSpc>
            </a:pPr>
            <a:r>
              <a:rPr lang="en-US" sz="2689" spc="5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Business model that connects two distinct user groups riders and drivers.</a:t>
            </a:r>
          </a:p>
          <a:p>
            <a:pPr algn="l">
              <a:lnSpc>
                <a:spcPts val="3765"/>
              </a:lnSpc>
            </a:pPr>
            <a:endParaRPr lang="en-US" sz="2689" spc="53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4437159"/>
            <a:ext cx="7000531" cy="409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6"/>
              </a:lnSpc>
            </a:pPr>
            <a:endParaRPr/>
          </a:p>
          <a:p>
            <a:pPr marL="625544" lvl="1" indent="-312772" algn="l">
              <a:lnSpc>
                <a:spcPts val="4056"/>
              </a:lnSpc>
              <a:buFont typeface="Arial"/>
              <a:buChar char="•"/>
            </a:pPr>
            <a:r>
              <a:rPr lang="en-US" sz="2897" b="1" spc="144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Network Effects</a:t>
            </a:r>
          </a:p>
          <a:p>
            <a:pPr marL="625544" lvl="1" indent="-312772" algn="l">
              <a:lnSpc>
                <a:spcPts val="4056"/>
              </a:lnSpc>
              <a:buFont typeface="Arial"/>
              <a:buChar char="•"/>
            </a:pPr>
            <a:r>
              <a:rPr lang="en-US" sz="2897" b="1" spc="144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Dynamic Pricing</a:t>
            </a:r>
          </a:p>
          <a:p>
            <a:pPr marL="625544" lvl="1" indent="-312772" algn="l">
              <a:lnSpc>
                <a:spcPts val="4056"/>
              </a:lnSpc>
              <a:buFont typeface="Arial"/>
              <a:buChar char="•"/>
            </a:pPr>
            <a:r>
              <a:rPr lang="en-US" sz="2897" b="1" spc="144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Asset- Light Model</a:t>
            </a:r>
          </a:p>
          <a:p>
            <a:pPr marL="625544" lvl="1" indent="-312772" algn="l">
              <a:lnSpc>
                <a:spcPts val="4056"/>
              </a:lnSpc>
              <a:buFont typeface="Arial"/>
              <a:buChar char="•"/>
            </a:pPr>
            <a:r>
              <a:rPr lang="en-US" sz="2897" b="1" spc="144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Global Scalability</a:t>
            </a:r>
          </a:p>
          <a:p>
            <a:pPr marL="625544" lvl="1" indent="-312772" algn="l">
              <a:lnSpc>
                <a:spcPts val="4056"/>
              </a:lnSpc>
              <a:buFont typeface="Arial"/>
              <a:buChar char="•"/>
            </a:pPr>
            <a:r>
              <a:rPr lang="en-US" sz="2897" b="1" spc="144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Real-Time Matching</a:t>
            </a:r>
          </a:p>
          <a:p>
            <a:pPr marL="625544" lvl="1" indent="-312772" algn="l">
              <a:lnSpc>
                <a:spcPts val="4056"/>
              </a:lnSpc>
              <a:buFont typeface="Arial"/>
              <a:buChar char="•"/>
            </a:pPr>
            <a:r>
              <a:rPr lang="en-US" sz="2897" b="1" spc="144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Trust and Ratings System</a:t>
            </a:r>
          </a:p>
          <a:p>
            <a:pPr algn="l">
              <a:lnSpc>
                <a:spcPts val="4056"/>
              </a:lnSpc>
            </a:pPr>
            <a:endParaRPr lang="en-US" sz="2897" b="1" spc="144">
              <a:solidFill>
                <a:srgbClr val="F6E7D8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2221" y="1438275"/>
            <a:ext cx="7337079" cy="30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7"/>
              </a:lnSpc>
            </a:pPr>
            <a:endParaRPr/>
          </a:p>
          <a:p>
            <a:pPr algn="ctr">
              <a:lnSpc>
                <a:spcPts val="4077"/>
              </a:lnSpc>
            </a:pPr>
            <a:r>
              <a:rPr lang="en-US" sz="2912" b="1" spc="5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Faster Market Penetration</a:t>
            </a:r>
          </a:p>
          <a:p>
            <a:pPr algn="ctr">
              <a:lnSpc>
                <a:spcPts val="4077"/>
              </a:lnSpc>
            </a:pPr>
            <a:r>
              <a:rPr lang="en-US" sz="2912" b="1" spc="5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Enhanced Service Availability</a:t>
            </a:r>
          </a:p>
          <a:p>
            <a:pPr algn="ctr">
              <a:lnSpc>
                <a:spcPts val="4077"/>
              </a:lnSpc>
            </a:pPr>
            <a:r>
              <a:rPr lang="en-US" sz="2912" b="1" spc="5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Loyalty</a:t>
            </a:r>
          </a:p>
          <a:p>
            <a:pPr algn="ctr">
              <a:lnSpc>
                <a:spcPts val="4077"/>
              </a:lnSpc>
            </a:pPr>
            <a:r>
              <a:rPr lang="en-US" sz="2912" b="1" spc="5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Optimization</a:t>
            </a:r>
          </a:p>
          <a:p>
            <a:pPr algn="ctr">
              <a:lnSpc>
                <a:spcPts val="4077"/>
              </a:lnSpc>
            </a:pPr>
            <a:r>
              <a:rPr lang="en-US" sz="2912" b="1" spc="58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Adaptability to Local Markets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88515" y="983615"/>
            <a:ext cx="5343599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61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UBER’S COMPETITIVE EDGE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4438" y="-1151056"/>
            <a:ext cx="2997748" cy="2986847"/>
          </a:xfrm>
          <a:custGeom>
            <a:avLst/>
            <a:gdLst/>
            <a:ahLst/>
            <a:cxnLst/>
            <a:rect l="l" t="t" r="r" b="b"/>
            <a:pathLst>
              <a:path w="2997748" h="2986847">
                <a:moveTo>
                  <a:pt x="0" y="0"/>
                </a:moveTo>
                <a:lnTo>
                  <a:pt x="2997748" y="0"/>
                </a:lnTo>
                <a:lnTo>
                  <a:pt x="2997748" y="2986847"/>
                </a:lnTo>
                <a:lnTo>
                  <a:pt x="0" y="2986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484433" y="2088816"/>
          <a:ext cx="13446340" cy="7449546"/>
        </p:xfrm>
        <a:graphic>
          <a:graphicData uri="http://schemas.openxmlformats.org/drawingml/2006/table">
            <a:tbl>
              <a:tblPr/>
              <a:tblGrid>
                <a:gridCol w="410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919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spc="139">
                          <a:solidFill>
                            <a:srgbClr val="F6E7D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spc="139">
                          <a:solidFill>
                            <a:srgbClr val="F6E7D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SIMILARITIES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spc="139">
                          <a:solidFill>
                            <a:srgbClr val="F6E7D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DIFFERENCES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99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spc="139">
                          <a:solidFill>
                            <a:srgbClr val="F6E7D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CORE 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43">
                          <a:solidFill>
                            <a:srgbClr val="F6E7D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Connects two user groups.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43">
                          <a:solidFill>
                            <a:srgbClr val="F6E7D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Operates in real-time, location-based.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799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spc="139">
                          <a:solidFill>
                            <a:srgbClr val="F6E7D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NETWORK EFFECTS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43">
                          <a:solidFill>
                            <a:srgbClr val="F6E7D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Growth attracts users on both sides.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43">
                          <a:solidFill>
                            <a:srgbClr val="F6E7D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Driver supply fluctuates dynamically.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8389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spc="139">
                          <a:solidFill>
                            <a:srgbClr val="F6E7D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TRUST MECHANISM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43">
                          <a:solidFill>
                            <a:srgbClr val="F6E7D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Built through reviews and ratings.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43">
                          <a:solidFill>
                            <a:srgbClr val="F6E7D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Focus on safety and real-time trust.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799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spc="139">
                          <a:solidFill>
                            <a:srgbClr val="F6E7D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REVENUE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43">
                          <a:solidFill>
                            <a:srgbClr val="F6E7D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Earns commission on transactions.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43">
                          <a:solidFill>
                            <a:srgbClr val="F6E7D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Dynamic pricing adjusts fares instantly.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799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spc="139">
                          <a:solidFill>
                            <a:srgbClr val="F6E7D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REGULATIONS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43">
                          <a:solidFill>
                            <a:srgbClr val="F6E7D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All face regulatory oversight.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43">
                          <a:solidFill>
                            <a:srgbClr val="F6E7D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Stricter labor and transport laws.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E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685449" y="3304059"/>
            <a:ext cx="2233482" cy="2239080"/>
          </a:xfrm>
          <a:custGeom>
            <a:avLst/>
            <a:gdLst/>
            <a:ahLst/>
            <a:cxnLst/>
            <a:rect l="l" t="t" r="r" b="b"/>
            <a:pathLst>
              <a:path w="2233482" h="2239080">
                <a:moveTo>
                  <a:pt x="0" y="0"/>
                </a:moveTo>
                <a:lnTo>
                  <a:pt x="2233483" y="0"/>
                </a:lnTo>
                <a:lnTo>
                  <a:pt x="2233483" y="2239080"/>
                </a:lnTo>
                <a:lnTo>
                  <a:pt x="0" y="2239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3687" y="6477222"/>
            <a:ext cx="2937008" cy="1600010"/>
          </a:xfrm>
          <a:custGeom>
            <a:avLst/>
            <a:gdLst/>
            <a:ahLst/>
            <a:cxnLst/>
            <a:rect l="l" t="t" r="r" b="b"/>
            <a:pathLst>
              <a:path w="2937008" h="1600010">
                <a:moveTo>
                  <a:pt x="0" y="0"/>
                </a:moveTo>
                <a:lnTo>
                  <a:pt x="2937007" y="0"/>
                </a:lnTo>
                <a:lnTo>
                  <a:pt x="2937007" y="1600010"/>
                </a:lnTo>
                <a:lnTo>
                  <a:pt x="0" y="1600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26" b="-162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18932" y="428093"/>
            <a:ext cx="13465256" cy="129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sz="4978" spc="99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COMPARISON WITH TRADITIONAL MARKETPLACES - AMAZON, GOOGLE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598" y="648429"/>
            <a:ext cx="16974804" cy="8990142"/>
          </a:xfrm>
          <a:custGeom>
            <a:avLst/>
            <a:gdLst/>
            <a:ahLst/>
            <a:cxnLst/>
            <a:rect l="l" t="t" r="r" b="b"/>
            <a:pathLst>
              <a:path w="16974804" h="8990142">
                <a:moveTo>
                  <a:pt x="0" y="0"/>
                </a:moveTo>
                <a:lnTo>
                  <a:pt x="16974804" y="0"/>
                </a:lnTo>
                <a:lnTo>
                  <a:pt x="16974804" y="8990142"/>
                </a:lnTo>
                <a:lnTo>
                  <a:pt x="0" y="8990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76" b="-28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15362" y="6427153"/>
            <a:ext cx="10572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67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774331" y="-2057400"/>
            <a:ext cx="2566139" cy="4114800"/>
          </a:xfrm>
          <a:custGeom>
            <a:avLst/>
            <a:gdLst/>
            <a:ahLst/>
            <a:cxnLst/>
            <a:rect l="l" t="t" r="r" b="b"/>
            <a:pathLst>
              <a:path w="2566139" h="4114800">
                <a:moveTo>
                  <a:pt x="0" y="0"/>
                </a:moveTo>
                <a:lnTo>
                  <a:pt x="2566138" y="0"/>
                </a:lnTo>
                <a:lnTo>
                  <a:pt x="2566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56044" y="1631958"/>
            <a:ext cx="6539102" cy="3670976"/>
            <a:chOff x="0" y="0"/>
            <a:chExt cx="1722233" cy="966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2233" cy="966841"/>
            </a:xfrm>
            <a:custGeom>
              <a:avLst/>
              <a:gdLst/>
              <a:ahLst/>
              <a:cxnLst/>
              <a:rect l="l" t="t" r="r" b="b"/>
              <a:pathLst>
                <a:path w="1722233" h="966841">
                  <a:moveTo>
                    <a:pt x="0" y="0"/>
                  </a:moveTo>
                  <a:lnTo>
                    <a:pt x="1722233" y="0"/>
                  </a:lnTo>
                  <a:lnTo>
                    <a:pt x="1722233" y="966841"/>
                  </a:lnTo>
                  <a:lnTo>
                    <a:pt x="0" y="966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22233" cy="101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63748" y="2396132"/>
            <a:ext cx="3453493" cy="690814"/>
            <a:chOff x="0" y="0"/>
            <a:chExt cx="909562" cy="1819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9562" cy="181943"/>
            </a:xfrm>
            <a:custGeom>
              <a:avLst/>
              <a:gdLst/>
              <a:ahLst/>
              <a:cxnLst/>
              <a:rect l="l" t="t" r="r" b="b"/>
              <a:pathLst>
                <a:path w="909562" h="181943">
                  <a:moveTo>
                    <a:pt x="0" y="0"/>
                  </a:moveTo>
                  <a:lnTo>
                    <a:pt x="909562" y="0"/>
                  </a:lnTo>
                  <a:lnTo>
                    <a:pt x="909562" y="181943"/>
                  </a:lnTo>
                  <a:lnTo>
                    <a:pt x="0" y="181943"/>
                  </a:lnTo>
                  <a:close/>
                </a:path>
              </a:pathLst>
            </a:custGeom>
            <a:solidFill>
              <a:srgbClr val="1C19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09562" cy="229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48053" y="1631958"/>
            <a:ext cx="6551227" cy="3537626"/>
            <a:chOff x="0" y="0"/>
            <a:chExt cx="1725426" cy="931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5426" cy="931720"/>
            </a:xfrm>
            <a:custGeom>
              <a:avLst/>
              <a:gdLst/>
              <a:ahLst/>
              <a:cxnLst/>
              <a:rect l="l" t="t" r="r" b="b"/>
              <a:pathLst>
                <a:path w="1725426" h="931720">
                  <a:moveTo>
                    <a:pt x="0" y="0"/>
                  </a:moveTo>
                  <a:lnTo>
                    <a:pt x="1725426" y="0"/>
                  </a:lnTo>
                  <a:lnTo>
                    <a:pt x="1725426" y="931720"/>
                  </a:lnTo>
                  <a:lnTo>
                    <a:pt x="0" y="931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25426" cy="979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18306" y="2396132"/>
            <a:ext cx="3758208" cy="690814"/>
            <a:chOff x="0" y="0"/>
            <a:chExt cx="989816" cy="1819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89816" cy="181943"/>
            </a:xfrm>
            <a:custGeom>
              <a:avLst/>
              <a:gdLst/>
              <a:ahLst/>
              <a:cxnLst/>
              <a:rect l="l" t="t" r="r" b="b"/>
              <a:pathLst>
                <a:path w="989816" h="181943">
                  <a:moveTo>
                    <a:pt x="0" y="0"/>
                  </a:moveTo>
                  <a:lnTo>
                    <a:pt x="989816" y="0"/>
                  </a:lnTo>
                  <a:lnTo>
                    <a:pt x="989816" y="181943"/>
                  </a:lnTo>
                  <a:lnTo>
                    <a:pt x="0" y="181943"/>
                  </a:lnTo>
                  <a:close/>
                </a:path>
              </a:pathLst>
            </a:custGeom>
            <a:solidFill>
              <a:srgbClr val="1C19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989816" cy="229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86844" y="6219364"/>
            <a:ext cx="6477503" cy="3640832"/>
            <a:chOff x="0" y="0"/>
            <a:chExt cx="1706009" cy="9589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06009" cy="958902"/>
            </a:xfrm>
            <a:custGeom>
              <a:avLst/>
              <a:gdLst/>
              <a:ahLst/>
              <a:cxnLst/>
              <a:rect l="l" t="t" r="r" b="b"/>
              <a:pathLst>
                <a:path w="1706009" h="958902">
                  <a:moveTo>
                    <a:pt x="0" y="0"/>
                  </a:moveTo>
                  <a:lnTo>
                    <a:pt x="1706009" y="0"/>
                  </a:lnTo>
                  <a:lnTo>
                    <a:pt x="1706009" y="958902"/>
                  </a:lnTo>
                  <a:lnTo>
                    <a:pt x="0" y="958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06009" cy="1006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341295" y="5483909"/>
            <a:ext cx="4498399" cy="690814"/>
            <a:chOff x="0" y="0"/>
            <a:chExt cx="1184763" cy="1819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4763" cy="181943"/>
            </a:xfrm>
            <a:custGeom>
              <a:avLst/>
              <a:gdLst/>
              <a:ahLst/>
              <a:cxnLst/>
              <a:rect l="l" t="t" r="r" b="b"/>
              <a:pathLst>
                <a:path w="1184763" h="181943">
                  <a:moveTo>
                    <a:pt x="0" y="0"/>
                  </a:moveTo>
                  <a:lnTo>
                    <a:pt x="1184763" y="0"/>
                  </a:lnTo>
                  <a:lnTo>
                    <a:pt x="1184763" y="181943"/>
                  </a:lnTo>
                  <a:lnTo>
                    <a:pt x="0" y="181943"/>
                  </a:lnTo>
                  <a:close/>
                </a:path>
              </a:pathLst>
            </a:custGeom>
            <a:solidFill>
              <a:srgbClr val="1C19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184763" cy="229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48053" y="6261149"/>
            <a:ext cx="6551227" cy="3640832"/>
            <a:chOff x="0" y="0"/>
            <a:chExt cx="1725426" cy="9589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25426" cy="958902"/>
            </a:xfrm>
            <a:custGeom>
              <a:avLst/>
              <a:gdLst/>
              <a:ahLst/>
              <a:cxnLst/>
              <a:rect l="l" t="t" r="r" b="b"/>
              <a:pathLst>
                <a:path w="1725426" h="958902">
                  <a:moveTo>
                    <a:pt x="0" y="0"/>
                  </a:moveTo>
                  <a:lnTo>
                    <a:pt x="1725426" y="0"/>
                  </a:lnTo>
                  <a:lnTo>
                    <a:pt x="1725426" y="958902"/>
                  </a:lnTo>
                  <a:lnTo>
                    <a:pt x="0" y="958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25426" cy="1006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277547" y="5483909"/>
            <a:ext cx="2839726" cy="690814"/>
            <a:chOff x="0" y="0"/>
            <a:chExt cx="747911" cy="1819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47911" cy="181943"/>
            </a:xfrm>
            <a:custGeom>
              <a:avLst/>
              <a:gdLst/>
              <a:ahLst/>
              <a:cxnLst/>
              <a:rect l="l" t="t" r="r" b="b"/>
              <a:pathLst>
                <a:path w="747911" h="181943">
                  <a:moveTo>
                    <a:pt x="0" y="0"/>
                  </a:moveTo>
                  <a:lnTo>
                    <a:pt x="747911" y="0"/>
                  </a:lnTo>
                  <a:lnTo>
                    <a:pt x="747911" y="181943"/>
                  </a:lnTo>
                  <a:lnTo>
                    <a:pt x="0" y="181943"/>
                  </a:lnTo>
                  <a:close/>
                </a:path>
              </a:pathLst>
            </a:custGeom>
            <a:solidFill>
              <a:srgbClr val="1C191A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747911" cy="229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rot="-10800000">
            <a:off x="16135690" y="8134690"/>
            <a:ext cx="2247220" cy="2247220"/>
          </a:xfrm>
          <a:custGeom>
            <a:avLst/>
            <a:gdLst/>
            <a:ahLst/>
            <a:cxnLst/>
            <a:rect l="l" t="t" r="r" b="b"/>
            <a:pathLst>
              <a:path w="2247220" h="2247220">
                <a:moveTo>
                  <a:pt x="0" y="0"/>
                </a:moveTo>
                <a:lnTo>
                  <a:pt x="2247220" y="0"/>
                </a:lnTo>
                <a:lnTo>
                  <a:pt x="2247220" y="2247220"/>
                </a:lnTo>
                <a:lnTo>
                  <a:pt x="0" y="2247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051063" y="4662486"/>
            <a:ext cx="1927195" cy="1927195"/>
          </a:xfrm>
          <a:custGeom>
            <a:avLst/>
            <a:gdLst/>
            <a:ahLst/>
            <a:cxnLst/>
            <a:rect l="l" t="t" r="r" b="b"/>
            <a:pathLst>
              <a:path w="1927195" h="1927195">
                <a:moveTo>
                  <a:pt x="0" y="0"/>
                </a:moveTo>
                <a:lnTo>
                  <a:pt x="1927195" y="0"/>
                </a:lnTo>
                <a:lnTo>
                  <a:pt x="1927195" y="1927195"/>
                </a:lnTo>
                <a:lnTo>
                  <a:pt x="0" y="1927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292985" y="1149993"/>
            <a:ext cx="3859780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spc="17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STRENGTHS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56044" y="1507378"/>
            <a:ext cx="6595019" cy="424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426" lvl="1" indent="-265213" algn="l">
              <a:lnSpc>
                <a:spcPts val="5748"/>
              </a:lnSpc>
              <a:buFont typeface="Arial"/>
              <a:buChar char="•"/>
            </a:pPr>
            <a:r>
              <a:rPr lang="en-US" sz="2456" spc="49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User-friendly app-based platform.</a:t>
            </a:r>
          </a:p>
          <a:p>
            <a:pPr marL="530426" lvl="1" indent="-265213" algn="l">
              <a:lnSpc>
                <a:spcPts val="5748"/>
              </a:lnSpc>
              <a:buFont typeface="Arial"/>
              <a:buChar char="•"/>
            </a:pPr>
            <a:r>
              <a:rPr lang="en-US" sz="2456" spc="49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Cashless payment system.</a:t>
            </a:r>
          </a:p>
          <a:p>
            <a:pPr marL="530426" lvl="1" indent="-265213" algn="l">
              <a:lnSpc>
                <a:spcPts val="5748"/>
              </a:lnSpc>
              <a:buFont typeface="Arial"/>
              <a:buChar char="•"/>
            </a:pPr>
            <a:r>
              <a:rPr lang="en-US" sz="2456" spc="49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Lower prices </a:t>
            </a:r>
          </a:p>
          <a:p>
            <a:pPr marL="530426" lvl="1" indent="-265213" algn="l">
              <a:lnSpc>
                <a:spcPts val="5748"/>
              </a:lnSpc>
              <a:buFont typeface="Arial"/>
              <a:buChar char="•"/>
            </a:pPr>
            <a:r>
              <a:rPr lang="en-US" sz="2456" spc="49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High service standards.</a:t>
            </a:r>
          </a:p>
          <a:p>
            <a:pPr marL="530426" lvl="1" indent="-265213" algn="l">
              <a:lnSpc>
                <a:spcPts val="5748"/>
              </a:lnSpc>
              <a:buFont typeface="Arial"/>
              <a:buChar char="•"/>
            </a:pPr>
            <a:r>
              <a:rPr lang="en-US" sz="2456" spc="49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Low operational costs.</a:t>
            </a:r>
          </a:p>
          <a:p>
            <a:pPr algn="l">
              <a:lnSpc>
                <a:spcPts val="5748"/>
              </a:lnSpc>
            </a:pPr>
            <a:endParaRPr lang="en-US" sz="2456" spc="49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70114" y="1095375"/>
            <a:ext cx="3859780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spc="17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WEAKNESSES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74319" y="1472565"/>
            <a:ext cx="6662959" cy="422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646" lvl="1" indent="-230323" algn="l">
              <a:lnSpc>
                <a:spcPts val="4203"/>
              </a:lnSpc>
              <a:buFont typeface="Arial"/>
              <a:buChar char="•"/>
            </a:pPr>
            <a:r>
              <a:rPr lang="en-US" sz="2133" spc="42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The concept is easily replicable.</a:t>
            </a:r>
          </a:p>
          <a:p>
            <a:pPr marL="460646" lvl="1" indent="-230323" algn="l">
              <a:lnSpc>
                <a:spcPts val="4203"/>
              </a:lnSpc>
              <a:buFont typeface="Arial"/>
              <a:buChar char="•"/>
            </a:pPr>
            <a:r>
              <a:rPr lang="en-US" sz="2133" spc="42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There are ongoing regulatory and legal challenges.</a:t>
            </a:r>
          </a:p>
          <a:p>
            <a:pPr marL="460646" lvl="1" indent="-230323" algn="l">
              <a:lnSpc>
                <a:spcPts val="4203"/>
              </a:lnSpc>
              <a:buFont typeface="Arial"/>
              <a:buChar char="•"/>
            </a:pPr>
            <a:r>
              <a:rPr lang="en-US" sz="2133" spc="42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Driver dissatisfaction arises from wages and contractor classification.</a:t>
            </a:r>
          </a:p>
          <a:p>
            <a:pPr marL="460646" lvl="1" indent="-230323" algn="l">
              <a:lnSpc>
                <a:spcPts val="4203"/>
              </a:lnSpc>
              <a:buFont typeface="Arial"/>
              <a:buChar char="•"/>
            </a:pPr>
            <a:r>
              <a:rPr lang="en-US" sz="2133" spc="42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Public criticism focuses on surge pricing and safety concerns.</a:t>
            </a:r>
          </a:p>
          <a:p>
            <a:pPr algn="l">
              <a:lnSpc>
                <a:spcPts val="4203"/>
              </a:lnSpc>
            </a:pPr>
            <a:endParaRPr lang="en-US" sz="2133" spc="42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539704" y="146046"/>
            <a:ext cx="10949913" cy="93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900" spc="138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SWOT 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62306" y="5692758"/>
            <a:ext cx="4921137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spc="17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OPPORTUNITIES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63432" y="6422373"/>
            <a:ext cx="5518885" cy="339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968" lvl="1" indent="-233984" algn="l">
              <a:lnSpc>
                <a:spcPts val="3446"/>
              </a:lnSpc>
              <a:buFont typeface="Arial"/>
              <a:buChar char="•"/>
            </a:pPr>
            <a:r>
              <a:rPr lang="en-US" sz="2167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Expand into emerging markets with urban growth.</a:t>
            </a:r>
          </a:p>
          <a:p>
            <a:pPr marL="467968" lvl="1" indent="-233984" algn="l">
              <a:lnSpc>
                <a:spcPts val="3446"/>
              </a:lnSpc>
              <a:buFont typeface="Arial"/>
              <a:buChar char="•"/>
            </a:pPr>
            <a:r>
              <a:rPr lang="en-US" sz="2167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Increase food delivery and freight logistics services.</a:t>
            </a:r>
          </a:p>
          <a:p>
            <a:pPr marL="467968" lvl="1" indent="-233984" algn="l">
              <a:lnSpc>
                <a:spcPts val="3446"/>
              </a:lnSpc>
              <a:buFont typeface="Arial"/>
              <a:buChar char="•"/>
            </a:pPr>
            <a:r>
              <a:rPr lang="en-US" sz="2167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Utilize AI and data analytics for operational efficiency.</a:t>
            </a:r>
          </a:p>
          <a:p>
            <a:pPr marL="467968" lvl="1" indent="-233984" algn="l">
              <a:lnSpc>
                <a:spcPts val="3446"/>
              </a:lnSpc>
              <a:buFont typeface="Arial"/>
              <a:buChar char="•"/>
            </a:pPr>
            <a:r>
              <a:rPr lang="en-US" sz="2167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Collaborate with autonomous vehicle technology firms.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70114" y="5692758"/>
            <a:ext cx="3859780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spc="17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THREATS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424760" y="6299372"/>
            <a:ext cx="5710930" cy="340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431"/>
              </a:lnSpc>
              <a:buFont typeface="Arial"/>
              <a:buChar char="•"/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Intense competition from Lyft and other local and new entrants</a:t>
            </a:r>
          </a:p>
          <a:p>
            <a:pPr marL="474979" lvl="1" indent="-237490" algn="l">
              <a:lnSpc>
                <a:spcPts val="3431"/>
              </a:lnSpc>
              <a:buFont typeface="Arial"/>
              <a:buChar char="•"/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Stricter regulations and labor laws in various markets</a:t>
            </a:r>
          </a:p>
          <a:p>
            <a:pPr marL="474979" lvl="1" indent="-237490" algn="l">
              <a:lnSpc>
                <a:spcPts val="3431"/>
              </a:lnSpc>
              <a:buFont typeface="Arial"/>
              <a:buChar char="•"/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Negative public perception due to controversies</a:t>
            </a:r>
          </a:p>
          <a:p>
            <a:pPr marL="474979" lvl="1" indent="-237490" algn="l">
              <a:lnSpc>
                <a:spcPts val="3431"/>
              </a:lnSpc>
              <a:buFont typeface="Arial"/>
              <a:buChar char="•"/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Risk of data breaches and evolving cybersecurity threats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UBER:</dc:title>
  <cp:revision>2</cp:revision>
  <dcterms:created xsi:type="dcterms:W3CDTF">2006-08-16T00:00:00Z</dcterms:created>
  <dcterms:modified xsi:type="dcterms:W3CDTF">2025-01-29T17:25:26Z</dcterms:modified>
  <dc:identifier>DAGdQVj38YU</dc:identifier>
</cp:coreProperties>
</file>